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1353" r:id="rId2"/>
    <p:sldId id="1354" r:id="rId3"/>
    <p:sldId id="441" r:id="rId4"/>
    <p:sldId id="1355" r:id="rId5"/>
    <p:sldId id="442" r:id="rId6"/>
    <p:sldId id="1356" r:id="rId7"/>
    <p:sldId id="1357" r:id="rId8"/>
    <p:sldId id="1358" r:id="rId9"/>
    <p:sldId id="1359" r:id="rId10"/>
    <p:sldId id="1360" r:id="rId11"/>
    <p:sldId id="1361" r:id="rId12"/>
    <p:sldId id="1362" r:id="rId13"/>
    <p:sldId id="1363" r:id="rId14"/>
    <p:sldId id="1364" r:id="rId15"/>
    <p:sldId id="1365" r:id="rId16"/>
    <p:sldId id="1366" r:id="rId17"/>
    <p:sldId id="1367" r:id="rId18"/>
    <p:sldId id="1368" r:id="rId19"/>
    <p:sldId id="1369" r:id="rId20"/>
    <p:sldId id="454" r:id="rId21"/>
    <p:sldId id="1370" r:id="rId22"/>
    <p:sldId id="1371" r:id="rId23"/>
    <p:sldId id="1372" r:id="rId24"/>
    <p:sldId id="1373" r:id="rId25"/>
    <p:sldId id="137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370013" y="1143000"/>
            <a:ext cx="4117975" cy="3087688"/>
          </a:xfrm>
          <a:prstGeom prst="rect">
            <a:avLst/>
          </a:prstGeom>
          <a:ln/>
        </p:spPr>
      </p:sp>
      <p:sp>
        <p:nvSpPr>
          <p:cNvPr id="3891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kern="1200" dirty="0">
                <a:latin typeface="Calibri" panose="020F0502020204030204" pitchFamily="34" charset="0"/>
                <a:cs typeface="Calibri"/>
              </a:rPr>
              <a:t>This presentation covers the steps</a:t>
            </a:r>
            <a:r>
              <a:rPr lang="en-US" sz="1200" b="1" i="0" kern="1200" baseline="0" dirty="0">
                <a:latin typeface="Calibri" panose="020F0502020204030204" pitchFamily="34" charset="0"/>
                <a:cs typeface="Calibri"/>
              </a:rPr>
              <a:t> that are to be completed in the E-file section of TaxSlayer.  Districts and sites may have additional policies and procedures for completing these steps so Instructors may need to modify this presentation to include local practices</a:t>
            </a:r>
            <a:br>
              <a:rPr lang="en-US" sz="1200" b="1" i="0" kern="1200" baseline="0" dirty="0">
                <a:latin typeface="Calibri" panose="020F0502020204030204" pitchFamily="34" charset="0"/>
                <a:cs typeface="Calibri"/>
              </a:rPr>
            </a:br>
            <a:endParaRPr lang="en-US" sz="1200" b="1" i="0" kern="1200" baseline="0" dirty="0">
              <a:latin typeface="Calibri" panose="020F0502020204030204" pitchFamily="34" charset="0"/>
              <a:cs typeface="Calibri"/>
            </a:endParaRPr>
          </a:p>
          <a:p>
            <a:r>
              <a:rPr lang="en-US" sz="1200" b="1" i="0" kern="1200" baseline="0" dirty="0">
                <a:latin typeface="Calibri" panose="020F0502020204030204" pitchFamily="34" charset="0"/>
                <a:cs typeface="Calibri"/>
              </a:rPr>
              <a:t>Instructors may wish to have volunteers open one of the completed Training Exercises and walk-through the e-file steps as they teach this lesson</a:t>
            </a:r>
            <a:endParaRPr lang="en-US" sz="1200" b="1" i="0" kern="1200" dirty="0">
              <a:latin typeface="Calibri" panose="020F0502020204030204" pitchFamily="34" charset="0"/>
              <a:cs typeface="Calibri"/>
            </a:endParaRPr>
          </a:p>
          <a:p>
            <a:endParaRPr lang="en-US" altLang="en-US" b="1" dirty="0"/>
          </a:p>
        </p:txBody>
      </p:sp>
      <p:sp>
        <p:nvSpPr>
          <p:cNvPr id="3891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053" indent="-285405">
              <a:defRPr sz="1400">
                <a:solidFill>
                  <a:schemeClr val="bg1"/>
                </a:solidFill>
                <a:latin typeface="Calibri" panose="020F0502020204030204" pitchFamily="34" charset="0"/>
                <a:cs typeface="Arial" panose="020B0604020202020204" pitchFamily="34" charset="0"/>
              </a:defRPr>
            </a:lvl2pPr>
            <a:lvl3pPr marL="1141621" indent="-228325">
              <a:defRPr sz="1400">
                <a:solidFill>
                  <a:schemeClr val="bg1"/>
                </a:solidFill>
                <a:latin typeface="Calibri" panose="020F0502020204030204" pitchFamily="34" charset="0"/>
                <a:cs typeface="Arial" panose="020B0604020202020204" pitchFamily="34" charset="0"/>
              </a:defRPr>
            </a:lvl3pPr>
            <a:lvl4pPr marL="1598269" indent="-228325">
              <a:defRPr sz="1400">
                <a:solidFill>
                  <a:schemeClr val="bg1"/>
                </a:solidFill>
                <a:latin typeface="Calibri" panose="020F0502020204030204" pitchFamily="34" charset="0"/>
                <a:cs typeface="Arial" panose="020B0604020202020204" pitchFamily="34" charset="0"/>
              </a:defRPr>
            </a:lvl4pPr>
            <a:lvl5pPr marL="2054917" indent="-228325">
              <a:defRPr sz="1400">
                <a:solidFill>
                  <a:schemeClr val="bg1"/>
                </a:solidFill>
                <a:latin typeface="Calibri" panose="020F0502020204030204" pitchFamily="34" charset="0"/>
                <a:cs typeface="Arial" panose="020B0604020202020204" pitchFamily="34" charset="0"/>
              </a:defRPr>
            </a:lvl5pPr>
            <a:lvl6pPr marL="2511565"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68213"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4861"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1509"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6F99E25-CB39-47CE-A1BB-A7EB82D48336}" type="slidenum">
              <a:rPr lang="en-US" altLang="en-US" sz="1200">
                <a:solidFill>
                  <a:schemeClr val="tx1"/>
                </a:solidFill>
              </a:rPr>
              <a:pPr/>
              <a:t>1</a:t>
            </a:fld>
            <a:endParaRPr lang="en-US" altLang="en-US" sz="1200" dirty="0">
              <a:solidFill>
                <a:schemeClr val="tx1"/>
              </a:solidFill>
            </a:endParaRPr>
          </a:p>
        </p:txBody>
      </p:sp>
    </p:spTree>
    <p:extLst>
      <p:ext uri="{BB962C8B-B14F-4D97-AF65-F5344CB8AC3E}">
        <p14:creationId xmlns:p14="http://schemas.microsoft.com/office/powerpoint/2010/main" val="2832580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marL="0" indent="0" defTabSz="500085">
              <a:buNone/>
              <a:defRPr/>
            </a:pPr>
            <a:r>
              <a:rPr lang="en-US" b="1" dirty="0"/>
              <a:t>Taxpayer is responsible</a:t>
            </a:r>
            <a:r>
              <a:rPr lang="en-US" b="1" baseline="0" dirty="0"/>
              <a:t> to set up payment options.</a:t>
            </a:r>
          </a:p>
          <a:p>
            <a:pPr marL="0" indent="0" defTabSz="500085">
              <a:buNone/>
              <a:defRPr/>
            </a:pPr>
            <a:r>
              <a:rPr lang="en-US" b="1" u="sng" baseline="0" dirty="0"/>
              <a:t>irs.gov/payments</a:t>
            </a:r>
            <a:r>
              <a:rPr lang="en-US" b="1" baseline="0" dirty="0"/>
              <a:t> for further guidance</a:t>
            </a:r>
            <a:endParaRPr lang="en-US" b="1" u="sng"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10</a:t>
            </a:fld>
            <a:endParaRPr lang="en-US" altLang="en-US" dirty="0"/>
          </a:p>
        </p:txBody>
      </p:sp>
    </p:spTree>
    <p:extLst>
      <p:ext uri="{BB962C8B-B14F-4D97-AF65-F5344CB8AC3E}">
        <p14:creationId xmlns:p14="http://schemas.microsoft.com/office/powerpoint/2010/main" val="3108709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State specific</a:t>
            </a:r>
            <a:r>
              <a:rPr lang="en-US" b="1" baseline="0" dirty="0"/>
              <a:t> information placed here</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11</a:t>
            </a:fld>
            <a:endParaRPr lang="en-US" altLang="en-US"/>
          </a:p>
        </p:txBody>
      </p:sp>
    </p:spTree>
    <p:extLst>
      <p:ext uri="{BB962C8B-B14F-4D97-AF65-F5344CB8AC3E}">
        <p14:creationId xmlns:p14="http://schemas.microsoft.com/office/powerpoint/2010/main" val="3127693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6E64519-D7A6-42E2-B546-2B55E3267B82}" type="slidenum">
              <a:rPr lang="en-US" smtClean="0"/>
              <a:t>12</a:t>
            </a:fld>
            <a:endParaRPr lang="en-US"/>
          </a:p>
        </p:txBody>
      </p:sp>
    </p:spTree>
    <p:extLst>
      <p:ext uri="{BB962C8B-B14F-4D97-AF65-F5344CB8AC3E}">
        <p14:creationId xmlns:p14="http://schemas.microsoft.com/office/powerpoint/2010/main" val="2233143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Deposit</a:t>
            </a:r>
            <a:r>
              <a:rPr lang="en-US" b="1" baseline="0" dirty="0"/>
              <a:t> </a:t>
            </a:r>
            <a:r>
              <a:rPr lang="en-US" b="1" dirty="0"/>
              <a:t>slips often</a:t>
            </a:r>
            <a:r>
              <a:rPr lang="en-US" b="1" baseline="0" dirty="0"/>
              <a:t> use different routing numbers. Always verify bank numbers. Split refund option may be available depending on site set up.</a:t>
            </a:r>
          </a:p>
          <a:p>
            <a:endParaRPr lang="en-US" b="1" baseline="0" dirty="0"/>
          </a:p>
          <a:p>
            <a:r>
              <a:rPr lang="en-US" b="1" baseline="0" dirty="0"/>
              <a:t>Check could be viewed on phone. May have other bank documents; often taxpayers carry card from bank with routing and account number written in. See Site Coordinator for acceptable alternatives. There may be additional requirements if the bank information is not provided by check or bank documents.</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13</a:t>
            </a:fld>
            <a:endParaRPr lang="en-US" altLang="en-US"/>
          </a:p>
        </p:txBody>
      </p:sp>
    </p:spTree>
    <p:extLst>
      <p:ext uri="{BB962C8B-B14F-4D97-AF65-F5344CB8AC3E}">
        <p14:creationId xmlns:p14="http://schemas.microsoft.com/office/powerpoint/2010/main" val="940635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6E64519-D7A6-42E2-B546-2B55E3267B82}" type="slidenum">
              <a:rPr lang="en-US" smtClean="0"/>
              <a:t>14</a:t>
            </a:fld>
            <a:endParaRPr lang="en-US"/>
          </a:p>
        </p:txBody>
      </p:sp>
    </p:spTree>
    <p:extLst>
      <p:ext uri="{BB962C8B-B14F-4D97-AF65-F5344CB8AC3E}">
        <p14:creationId xmlns:p14="http://schemas.microsoft.com/office/powerpoint/2010/main" val="885594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6E64519-D7A6-42E2-B546-2B55E3267B82}" type="slidenum">
              <a:rPr lang="en-US" smtClean="0"/>
              <a:t>15</a:t>
            </a:fld>
            <a:endParaRPr lang="en-US"/>
          </a:p>
        </p:txBody>
      </p:sp>
    </p:spTree>
    <p:extLst>
      <p:ext uri="{BB962C8B-B14F-4D97-AF65-F5344CB8AC3E}">
        <p14:creationId xmlns:p14="http://schemas.microsoft.com/office/powerpoint/2010/main" val="859573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6E64519-D7A6-42E2-B546-2B55E3267B82}" type="slidenum">
              <a:rPr lang="en-US" smtClean="0"/>
              <a:t>16</a:t>
            </a:fld>
            <a:endParaRPr lang="en-US"/>
          </a:p>
        </p:txBody>
      </p:sp>
    </p:spTree>
    <p:extLst>
      <p:ext uri="{BB962C8B-B14F-4D97-AF65-F5344CB8AC3E}">
        <p14:creationId xmlns:p14="http://schemas.microsoft.com/office/powerpoint/2010/main" val="405390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a:buNone/>
            </a:pPr>
            <a:r>
              <a:rPr lang="en-US" b="1" dirty="0"/>
              <a:t>Program</a:t>
            </a:r>
            <a:r>
              <a:rPr lang="en-US" b="1" baseline="0" dirty="0"/>
              <a:t> information AARP Foundation shares = next slide</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17</a:t>
            </a:fld>
            <a:endParaRPr lang="en-US" altLang="en-US"/>
          </a:p>
        </p:txBody>
      </p:sp>
    </p:spTree>
    <p:extLst>
      <p:ext uri="{BB962C8B-B14F-4D97-AF65-F5344CB8AC3E}">
        <p14:creationId xmlns:p14="http://schemas.microsoft.com/office/powerpoint/2010/main" val="1389301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Additional</a:t>
            </a:r>
            <a:r>
              <a:rPr lang="en-US" baseline="0" dirty="0"/>
              <a:t> information about these key programs is available on the portal</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18</a:t>
            </a:fld>
            <a:endParaRPr lang="en-US" altLang="en-US" dirty="0"/>
          </a:p>
        </p:txBody>
      </p:sp>
    </p:spTree>
    <p:extLst>
      <p:ext uri="{BB962C8B-B14F-4D97-AF65-F5344CB8AC3E}">
        <p14:creationId xmlns:p14="http://schemas.microsoft.com/office/powerpoint/2010/main" val="3847975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19</a:t>
            </a:fld>
            <a:endParaRPr lang="en-US" altLang="en-US"/>
          </a:p>
        </p:txBody>
      </p:sp>
    </p:spTree>
    <p:extLst>
      <p:ext uri="{BB962C8B-B14F-4D97-AF65-F5344CB8AC3E}">
        <p14:creationId xmlns:p14="http://schemas.microsoft.com/office/powerpoint/2010/main" val="1310480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6E64519-D7A6-42E2-B546-2B55E3267B82}" type="slidenum">
              <a:rPr lang="en-US" smtClean="0"/>
              <a:t>2</a:t>
            </a:fld>
            <a:endParaRPr lang="en-US"/>
          </a:p>
        </p:txBody>
      </p:sp>
    </p:spTree>
    <p:extLst>
      <p:ext uri="{BB962C8B-B14F-4D97-AF65-F5344CB8AC3E}">
        <p14:creationId xmlns:p14="http://schemas.microsoft.com/office/powerpoint/2010/main" val="3935471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Three following questions are in tax software, but not in the Intake Booklet:</a:t>
            </a:r>
          </a:p>
          <a:p>
            <a:pPr lvl="1"/>
            <a:r>
              <a:rPr lang="en-US" b="1" dirty="0"/>
              <a:t>How much of the refund the taxpayer saved – Tax-Aide question</a:t>
            </a:r>
          </a:p>
          <a:p>
            <a:pPr lvl="1"/>
            <a:r>
              <a:rPr lang="en-US" b="1" dirty="0"/>
              <a:t>Type of savings product used – Tax-Aide question</a:t>
            </a:r>
          </a:p>
          <a:p>
            <a:pPr lvl="1"/>
            <a:r>
              <a:rPr lang="en-US" b="1" dirty="0"/>
              <a:t>Was the taxpayer present during return preparation – IRS question</a:t>
            </a:r>
          </a:p>
          <a:p>
            <a:endParaRPr lang="en-US" dirty="0"/>
          </a:p>
        </p:txBody>
      </p:sp>
      <p:sp>
        <p:nvSpPr>
          <p:cNvPr id="4" name="Date Placeholder 3"/>
          <p:cNvSpPr>
            <a:spLocks noGrp="1"/>
          </p:cNvSpPr>
          <p:nvPr>
            <p:ph type="dt" idx="10"/>
          </p:nvPr>
        </p:nvSpPr>
        <p:spPr>
          <a:xfrm>
            <a:off x="3884613" y="0"/>
            <a:ext cx="2971800" cy="458788"/>
          </a:xfrm>
          <a:prstGeom prst="rect">
            <a:avLst/>
          </a:prstGeom>
        </p:spPr>
        <p:txBody>
          <a:bodyPr/>
          <a:lstStyle/>
          <a:p>
            <a:pPr>
              <a:defRPr/>
            </a:pPr>
            <a:endParaRPr lang="en-US" alt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pPr>
              <a:defRPr/>
            </a:pPr>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pPr>
              <a:defRPr/>
            </a:pPr>
            <a:fld id="{594939D4-7385-409D-A050-1047E1E522D8}" type="slidenum">
              <a:rPr lang="en-US" altLang="en-US" smtClean="0"/>
              <a:pPr>
                <a:defRPr/>
              </a:pPr>
              <a:t>20</a:t>
            </a:fld>
            <a:endParaRPr lang="en-US" altLang="en-US" dirty="0"/>
          </a:p>
        </p:txBody>
      </p:sp>
    </p:spTree>
    <p:extLst>
      <p:ext uri="{BB962C8B-B14F-4D97-AF65-F5344CB8AC3E}">
        <p14:creationId xmlns:p14="http://schemas.microsoft.com/office/powerpoint/2010/main" val="39628098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u="sng" dirty="0"/>
              <a:t>Custom Questions:</a:t>
            </a:r>
            <a:r>
              <a:rPr lang="en-US" dirty="0"/>
              <a:t>  </a:t>
            </a:r>
            <a:r>
              <a:rPr lang="en-US" b="1" dirty="0"/>
              <a:t>Include diversity</a:t>
            </a:r>
            <a:r>
              <a:rPr lang="en-US" b="1" baseline="0" dirty="0"/>
              <a:t> and demographic questions to comply with AARP Foundation low-income 50+ reporting requirements and savings questions to help measure the Foundation’s strategic objectives</a:t>
            </a:r>
          </a:p>
          <a:p>
            <a:endParaRPr lang="en-US" b="1" baseline="0" dirty="0"/>
          </a:p>
          <a:p>
            <a:endParaRPr lang="en-US" b="1" dirty="0"/>
          </a:p>
        </p:txBody>
      </p:sp>
      <p:sp>
        <p:nvSpPr>
          <p:cNvPr id="4" name="Date Placeholder 3"/>
          <p:cNvSpPr>
            <a:spLocks noGrp="1"/>
          </p:cNvSpPr>
          <p:nvPr>
            <p:ph type="dt" idx="10"/>
          </p:nvPr>
        </p:nvSpPr>
        <p:spPr>
          <a:xfrm>
            <a:off x="3884613" y="0"/>
            <a:ext cx="2971800" cy="458788"/>
          </a:xfrm>
          <a:prstGeom prst="rect">
            <a:avLst/>
          </a:prstGeom>
        </p:spPr>
        <p:txBody>
          <a:bodyPr/>
          <a:lstStyle/>
          <a:p>
            <a:pPr>
              <a:defRPr/>
            </a:pPr>
            <a:endParaRPr lang="en-US" alt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pPr>
              <a:defRPr/>
            </a:pPr>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pPr>
              <a:defRPr/>
            </a:pPr>
            <a:fld id="{594939D4-7385-409D-A050-1047E1E522D8}" type="slidenum">
              <a:rPr lang="en-US" altLang="en-US" smtClean="0"/>
              <a:pPr>
                <a:defRPr/>
              </a:pPr>
              <a:t>21</a:t>
            </a:fld>
            <a:endParaRPr lang="en-US" altLang="en-US" dirty="0"/>
          </a:p>
        </p:txBody>
      </p:sp>
    </p:spTree>
    <p:extLst>
      <p:ext uri="{BB962C8B-B14F-4D97-AF65-F5344CB8AC3E}">
        <p14:creationId xmlns:p14="http://schemas.microsoft.com/office/powerpoint/2010/main" val="28122062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Three following questions are in tax software, but not in the Intake Booklet:</a:t>
            </a:r>
          </a:p>
          <a:p>
            <a:pPr lvl="1"/>
            <a:r>
              <a:rPr lang="en-US" b="1" dirty="0"/>
              <a:t>How much of the refund the taxpayer saved – Tax-Aide question</a:t>
            </a:r>
          </a:p>
          <a:p>
            <a:pPr lvl="1"/>
            <a:r>
              <a:rPr lang="en-US" b="1" dirty="0"/>
              <a:t>Type of savings product used – Tax-Aide question</a:t>
            </a:r>
          </a:p>
          <a:p>
            <a:pPr lvl="1"/>
            <a:r>
              <a:rPr lang="en-US" b="1" dirty="0"/>
              <a:t>Was the taxpayer present during return preparation – IRS question</a:t>
            </a:r>
          </a:p>
          <a:p>
            <a:endParaRPr lang="en-US" dirty="0"/>
          </a:p>
        </p:txBody>
      </p:sp>
      <p:sp>
        <p:nvSpPr>
          <p:cNvPr id="4" name="Date Placeholder 3"/>
          <p:cNvSpPr>
            <a:spLocks noGrp="1"/>
          </p:cNvSpPr>
          <p:nvPr>
            <p:ph type="dt" idx="10"/>
          </p:nvPr>
        </p:nvSpPr>
        <p:spPr>
          <a:xfrm>
            <a:off x="3884613" y="0"/>
            <a:ext cx="2971800" cy="458788"/>
          </a:xfrm>
          <a:prstGeom prst="rect">
            <a:avLst/>
          </a:prstGeom>
        </p:spPr>
        <p:txBody>
          <a:bodyPr/>
          <a:lstStyle/>
          <a:p>
            <a:pPr>
              <a:defRPr/>
            </a:pPr>
            <a:endParaRPr lang="en-US" alt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pPr>
              <a:defRPr/>
            </a:pPr>
            <a:fld id="{594939D4-7385-409D-A050-1047E1E522D8}" type="slidenum">
              <a:rPr lang="en-US" altLang="en-US" smtClean="0"/>
              <a:pPr>
                <a:defRPr/>
              </a:pPr>
              <a:t>22</a:t>
            </a:fld>
            <a:endParaRPr lang="en-US" altLang="en-US" dirty="0"/>
          </a:p>
        </p:txBody>
      </p:sp>
    </p:spTree>
    <p:extLst>
      <p:ext uri="{BB962C8B-B14F-4D97-AF65-F5344CB8AC3E}">
        <p14:creationId xmlns:p14="http://schemas.microsoft.com/office/powerpoint/2010/main" val="3302522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6E64519-D7A6-42E2-B546-2B55E3267B82}" type="slidenum">
              <a:rPr lang="en-US" smtClean="0"/>
              <a:t>23</a:t>
            </a:fld>
            <a:endParaRPr lang="en-US"/>
          </a:p>
        </p:txBody>
      </p:sp>
    </p:spTree>
    <p:extLst>
      <p:ext uri="{BB962C8B-B14F-4D97-AF65-F5344CB8AC3E}">
        <p14:creationId xmlns:p14="http://schemas.microsoft.com/office/powerpoint/2010/main" val="4059768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24</a:t>
            </a:fld>
            <a:endParaRPr lang="en-US" altLang="en-US" dirty="0"/>
          </a:p>
        </p:txBody>
      </p:sp>
    </p:spTree>
    <p:extLst>
      <p:ext uri="{BB962C8B-B14F-4D97-AF65-F5344CB8AC3E}">
        <p14:creationId xmlns:p14="http://schemas.microsoft.com/office/powerpoint/2010/main" val="39032009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6E64519-D7A6-42E2-B546-2B55E3267B82}" type="slidenum">
              <a:rPr lang="en-US" smtClean="0"/>
              <a:t>25</a:t>
            </a:fld>
            <a:endParaRPr lang="en-US"/>
          </a:p>
        </p:txBody>
      </p:sp>
    </p:spTree>
    <p:extLst>
      <p:ext uri="{BB962C8B-B14F-4D97-AF65-F5344CB8AC3E}">
        <p14:creationId xmlns:p14="http://schemas.microsoft.com/office/powerpoint/2010/main" val="236019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Warnings are usually repeats of warnings that popped up during return preparation. For example a common warning is that the taxable amount is less</a:t>
            </a:r>
            <a:r>
              <a:rPr lang="en-US" baseline="0" dirty="0"/>
              <a:t> than the gross distribution on a 1099-R</a:t>
            </a:r>
            <a:br>
              <a:rPr lang="en-US" baseline="0" dirty="0"/>
            </a:br>
            <a:endParaRPr lang="en-US" baseline="0" dirty="0"/>
          </a:p>
          <a:p>
            <a:r>
              <a:rPr lang="en-US" baseline="0" dirty="0"/>
              <a:t>Errors must be fixed in order to e-fill the return</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3</a:t>
            </a:fld>
            <a:endParaRPr lang="en-US" altLang="en-US" dirty="0"/>
          </a:p>
        </p:txBody>
      </p:sp>
    </p:spTree>
    <p:extLst>
      <p:ext uri="{BB962C8B-B14F-4D97-AF65-F5344CB8AC3E}">
        <p14:creationId xmlns:p14="http://schemas.microsoft.com/office/powerpoint/2010/main" val="425181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Refer to Pub 4012 Tab K for TaxSlayer entries</a:t>
            </a: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4</a:t>
            </a:fld>
            <a:endParaRPr lang="en-US" altLang="en-US" dirty="0"/>
          </a:p>
        </p:txBody>
      </p:sp>
    </p:spTree>
    <p:extLst>
      <p:ext uri="{BB962C8B-B14F-4D97-AF65-F5344CB8AC3E}">
        <p14:creationId xmlns:p14="http://schemas.microsoft.com/office/powerpoint/2010/main" val="1353046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Instructor note: We do not prepare a paper return only because the taxpayer wants to mail themselves.</a:t>
            </a:r>
            <a:r>
              <a:rPr lang="en-US" baseline="0" dirty="0"/>
              <a:t> Nor do we prepare a return so the taxpayer can check it against one they prepared themselves.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5</a:t>
            </a:fld>
            <a:endParaRPr lang="en-US" altLang="en-US" dirty="0"/>
          </a:p>
        </p:txBody>
      </p:sp>
    </p:spTree>
    <p:extLst>
      <p:ext uri="{BB962C8B-B14F-4D97-AF65-F5344CB8AC3E}">
        <p14:creationId xmlns:p14="http://schemas.microsoft.com/office/powerpoint/2010/main" val="55893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Taxpayer decides </a:t>
            </a:r>
            <a:r>
              <a:rPr lang="en-US" dirty="0" err="1"/>
              <a:t>efile</a:t>
            </a:r>
            <a:r>
              <a:rPr lang="en-US" baseline="0" dirty="0"/>
              <a:t> return type</a:t>
            </a:r>
          </a:p>
          <a:p>
            <a:r>
              <a:rPr lang="en-US" baseline="0" dirty="0"/>
              <a:t>Verify Site Coordinator has enabled Form 8888 in </a:t>
            </a:r>
            <a:r>
              <a:rPr lang="en-US" baseline="0" dirty="0" err="1"/>
              <a:t>TaxSlayer</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6</a:t>
            </a:fld>
            <a:endParaRPr lang="en-US" altLang="en-US"/>
          </a:p>
        </p:txBody>
      </p:sp>
    </p:spTree>
    <p:extLst>
      <p:ext uri="{BB962C8B-B14F-4D97-AF65-F5344CB8AC3E}">
        <p14:creationId xmlns:p14="http://schemas.microsoft.com/office/powerpoint/2010/main" val="1066451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Taxpayer decides </a:t>
            </a:r>
            <a:r>
              <a:rPr lang="en-US" dirty="0" err="1"/>
              <a:t>efile</a:t>
            </a:r>
            <a:r>
              <a:rPr lang="en-US" baseline="0" dirty="0"/>
              <a:t> return type</a:t>
            </a:r>
          </a:p>
          <a:p>
            <a:r>
              <a:rPr lang="en-US" baseline="0" dirty="0"/>
              <a:t>Verify Site Coordinator has enabled Form 8888 in </a:t>
            </a:r>
            <a:r>
              <a:rPr lang="en-US" baseline="0" dirty="0" err="1"/>
              <a:t>TaxSlayer</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7</a:t>
            </a:fld>
            <a:endParaRPr lang="en-US" altLang="en-US"/>
          </a:p>
        </p:txBody>
      </p:sp>
    </p:spTree>
    <p:extLst>
      <p:ext uri="{BB962C8B-B14F-4D97-AF65-F5344CB8AC3E}">
        <p14:creationId xmlns:p14="http://schemas.microsoft.com/office/powerpoint/2010/main" val="125636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Taxpayer determines return</a:t>
            </a:r>
            <a:r>
              <a:rPr lang="en-US" baseline="0" dirty="0"/>
              <a:t> type</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8</a:t>
            </a:fld>
            <a:endParaRPr lang="en-US" altLang="en-US"/>
          </a:p>
        </p:txBody>
      </p:sp>
    </p:spTree>
    <p:extLst>
      <p:ext uri="{BB962C8B-B14F-4D97-AF65-F5344CB8AC3E}">
        <p14:creationId xmlns:p14="http://schemas.microsoft.com/office/powerpoint/2010/main" val="1497065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Contact IRS for more payment options.</a:t>
            </a:r>
            <a:r>
              <a:rPr lang="en-US" b="1" dirty="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Taxpayer is responsible</a:t>
            </a:r>
            <a:r>
              <a:rPr lang="en-US" b="1" baseline="0" dirty="0"/>
              <a:t> to set up payment options.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u="sng" baseline="0" dirty="0" err="1"/>
              <a:t>irs.gov</a:t>
            </a:r>
            <a:r>
              <a:rPr lang="en-US" b="1" u="sng" baseline="0" dirty="0"/>
              <a:t>/payments</a:t>
            </a:r>
            <a:r>
              <a:rPr lang="en-US" b="1" baseline="0" dirty="0"/>
              <a:t> for further guidance</a:t>
            </a:r>
            <a:endParaRPr lang="en-US" b="1" u="sng" dirty="0"/>
          </a:p>
          <a:p>
            <a:pPr>
              <a:buNone/>
            </a:pP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6BE2FA0C-BC7C-44C1-BC79-03FB4E3A3392}" type="slidenum">
              <a:rPr lang="en-US" altLang="en-US" smtClean="0"/>
              <a:pPr/>
              <a:t>9</a:t>
            </a:fld>
            <a:endParaRPr lang="en-US" altLang="en-US"/>
          </a:p>
        </p:txBody>
      </p:sp>
    </p:spTree>
    <p:extLst>
      <p:ext uri="{BB962C8B-B14F-4D97-AF65-F5344CB8AC3E}">
        <p14:creationId xmlns:p14="http://schemas.microsoft.com/office/powerpoint/2010/main" val="240383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4"/>
          <p:cNvSpPr>
            <a:spLocks noGrp="1"/>
          </p:cNvSpPr>
          <p:nvPr>
            <p:ph type="subTitle" idx="1"/>
          </p:nvPr>
        </p:nvSpPr>
        <p:spPr/>
        <p:txBody>
          <a:bodyPr/>
          <a:lstStyle/>
          <a:p>
            <a:pPr eaLnBrk="1" hangingPunct="1"/>
            <a:r>
              <a:rPr lang="en-US" altLang="en-US" dirty="0"/>
              <a:t>Pub 4012 – Tab K</a:t>
            </a:r>
          </a:p>
          <a:p>
            <a:pPr eaLnBrk="1" hangingPunct="1"/>
            <a:r>
              <a:rPr lang="en-US" altLang="en-US" dirty="0"/>
              <a:t>Pub 4491 – Lesson 30</a:t>
            </a:r>
          </a:p>
        </p:txBody>
      </p:sp>
      <p:sp>
        <p:nvSpPr>
          <p:cNvPr id="5122" name="Rectangle 10"/>
          <p:cNvSpPr>
            <a:spLocks noGrp="1" noChangeArrowheads="1"/>
          </p:cNvSpPr>
          <p:nvPr>
            <p:ph type="title"/>
          </p:nvPr>
        </p:nvSpPr>
        <p:spPr/>
        <p:txBody>
          <a:bodyPr>
            <a:noAutofit/>
          </a:bodyPr>
          <a:lstStyle/>
          <a:p>
            <a:pPr eaLnBrk="1" hangingPunct="1"/>
            <a:r>
              <a:rPr lang="en-US" altLang="en-US" dirty="0"/>
              <a:t>Finishing the Return</a:t>
            </a:r>
          </a:p>
        </p:txBody>
      </p:sp>
      <p:sp>
        <p:nvSpPr>
          <p:cNvPr id="5124" name="Text Box 7"/>
          <p:cNvSpPr txBox="1">
            <a:spLocks noChangeArrowheads="1"/>
          </p:cNvSpPr>
          <p:nvPr/>
        </p:nvSpPr>
        <p:spPr bwMode="auto">
          <a:xfrm>
            <a:off x="4788694" y="105251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endParaRPr lang="en-US" altLang="en-US" sz="1800" dirty="0">
              <a:cs typeface="Arial" panose="020B0604020202020204" pitchFamily="34" charset="0"/>
            </a:endParaRPr>
          </a:p>
        </p:txBody>
      </p:sp>
      <p:sp>
        <p:nvSpPr>
          <p:cNvPr id="2" name="Date Placeholder 1">
            <a:extLst>
              <a:ext uri="{FF2B5EF4-FFF2-40B4-BE49-F238E27FC236}">
                <a16:creationId xmlns:a16="http://schemas.microsoft.com/office/drawing/2014/main" id="{5FEC3669-9B93-412A-AD87-E432EF52A2C6}"/>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C2C463D1-DEFF-4B67-B9A1-568CAF6A23A7}"/>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E0C63521-7AA0-431A-944C-D53485BB6E92}"/>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51725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ltLang="en-US"/>
              <a:t>NTTC Training ala NJ – TY2019</a:t>
            </a:r>
            <a:endParaRPr lang="en-US" altLang="en-US" dirty="0"/>
          </a:p>
        </p:txBody>
      </p:sp>
      <p:sp>
        <p:nvSpPr>
          <p:cNvPr id="2" name="Slide Number Placeholder 1"/>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10</a:t>
            </a:fld>
            <a:endParaRPr lang="en-US" altLang="en-US"/>
          </a:p>
        </p:txBody>
      </p:sp>
      <p:sp>
        <p:nvSpPr>
          <p:cNvPr id="33796" name="Content Placeholder 4"/>
          <p:cNvSpPr>
            <a:spLocks noGrp="1"/>
          </p:cNvSpPr>
          <p:nvPr>
            <p:ph sz="quarter" idx="12"/>
          </p:nvPr>
        </p:nvSpPr>
        <p:spPr/>
        <p:txBody>
          <a:bodyPr>
            <a:normAutofit/>
          </a:bodyPr>
          <a:lstStyle/>
          <a:p>
            <a:r>
              <a:rPr lang="en-US" dirty="0"/>
              <a:t>Taxpayers unable to pay full balance due prior to return due date (cont.)</a:t>
            </a:r>
          </a:p>
          <a:p>
            <a:pPr lvl="1"/>
            <a:r>
              <a:rPr lang="en-US" dirty="0"/>
              <a:t>Installment Agreement Form 9465</a:t>
            </a:r>
          </a:p>
          <a:p>
            <a:pPr lvl="2"/>
            <a:r>
              <a:rPr lang="en-US" dirty="0"/>
              <a:t>Fees up to $225</a:t>
            </a:r>
          </a:p>
          <a:p>
            <a:pPr lvl="2"/>
            <a:r>
              <a:rPr lang="en-US" dirty="0"/>
              <a:t>Monthly payments with IRS consent – interest and penalty continue</a:t>
            </a:r>
            <a:endParaRPr lang="en-US" altLang="en-US" dirty="0"/>
          </a:p>
          <a:p>
            <a:r>
              <a:rPr lang="en-US" altLang="en-US" dirty="0"/>
              <a:t>Encourage taxpayers to file return on time</a:t>
            </a:r>
          </a:p>
          <a:p>
            <a:pPr lvl="1"/>
            <a:r>
              <a:rPr lang="en-US" altLang="en-US" dirty="0"/>
              <a:t>Avoid failure to file penalty – lesser of $135 or 100% of unpaid tax</a:t>
            </a:r>
          </a:p>
          <a:p>
            <a:pPr>
              <a:buNone/>
            </a:pPr>
            <a:endParaRPr lang="en-US" altLang="en-US" dirty="0"/>
          </a:p>
          <a:p>
            <a:endParaRPr lang="en-US" altLang="en-US" dirty="0"/>
          </a:p>
        </p:txBody>
      </p:sp>
      <p:sp>
        <p:nvSpPr>
          <p:cNvPr id="25602" name="Title 1"/>
          <p:cNvSpPr>
            <a:spLocks noGrp="1"/>
          </p:cNvSpPr>
          <p:nvPr>
            <p:ph type="title"/>
          </p:nvPr>
        </p:nvSpPr>
        <p:spPr/>
        <p:txBody>
          <a:bodyPr>
            <a:normAutofit/>
          </a:bodyPr>
          <a:lstStyle/>
          <a:p>
            <a:r>
              <a:rPr lang="en-US" altLang="en-US" dirty="0"/>
              <a:t>Return Type – Balance Due</a:t>
            </a:r>
          </a:p>
        </p:txBody>
      </p:sp>
      <p:sp>
        <p:nvSpPr>
          <p:cNvPr id="4" name="Date Placeholder 3">
            <a:extLst>
              <a:ext uri="{FF2B5EF4-FFF2-40B4-BE49-F238E27FC236}">
                <a16:creationId xmlns:a16="http://schemas.microsoft.com/office/drawing/2014/main" id="{DBEE24CE-9B38-47B7-8847-A25B14C5288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86069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16107678-0313-454C-81C0-35027F319CF1}" type="slidenum">
              <a:rPr lang="en-US" altLang="en-US" smtClean="0"/>
              <a:pPr/>
              <a:t>11</a:t>
            </a:fld>
            <a:endParaRPr lang="en-US" altLang="en-US"/>
          </a:p>
        </p:txBody>
      </p:sp>
      <p:sp>
        <p:nvSpPr>
          <p:cNvPr id="8" name="Content Placeholder 7"/>
          <p:cNvSpPr>
            <a:spLocks noGrp="1"/>
          </p:cNvSpPr>
          <p:nvPr>
            <p:ph sz="quarter" idx="12"/>
          </p:nvPr>
        </p:nvSpPr>
        <p:spPr/>
        <p:txBody>
          <a:bodyPr>
            <a:normAutofit/>
          </a:bodyPr>
          <a:lstStyle/>
          <a:p>
            <a:r>
              <a:rPr lang="en-US" dirty="0"/>
              <a:t>Select state return type</a:t>
            </a:r>
          </a:p>
          <a:p>
            <a:pPr lvl="1"/>
            <a:r>
              <a:rPr lang="en-US" dirty="0"/>
              <a:t>Taxpayers choose state options </a:t>
            </a:r>
          </a:p>
          <a:p>
            <a:pPr lvl="1"/>
            <a:r>
              <a:rPr lang="en-US" dirty="0"/>
              <a:t>State options can differ from federal</a:t>
            </a:r>
          </a:p>
          <a:p>
            <a:endParaRPr lang="en-US" dirty="0"/>
          </a:p>
        </p:txBody>
      </p:sp>
      <p:sp>
        <p:nvSpPr>
          <p:cNvPr id="7" name="Title 6"/>
          <p:cNvSpPr>
            <a:spLocks noGrp="1"/>
          </p:cNvSpPr>
          <p:nvPr>
            <p:ph type="title"/>
          </p:nvPr>
        </p:nvSpPr>
        <p:spPr/>
        <p:txBody>
          <a:bodyPr/>
          <a:lstStyle/>
          <a:p>
            <a:r>
              <a:rPr lang="en-US" dirty="0"/>
              <a:t>State Return</a:t>
            </a:r>
          </a:p>
        </p:txBody>
      </p:sp>
      <p:sp>
        <p:nvSpPr>
          <p:cNvPr id="2" name="Date Placeholder 1">
            <a:extLst>
              <a:ext uri="{FF2B5EF4-FFF2-40B4-BE49-F238E27FC236}">
                <a16:creationId xmlns:a16="http://schemas.microsoft.com/office/drawing/2014/main" id="{E0C57229-79D4-499E-ABD6-FCA27E80EDD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715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12</a:t>
            </a:fld>
            <a:endParaRPr lang="en-US" altLang="en-US"/>
          </a:p>
        </p:txBody>
      </p:sp>
      <p:sp>
        <p:nvSpPr>
          <p:cNvPr id="4" name="Content Placeholder 3"/>
          <p:cNvSpPr>
            <a:spLocks noGrp="1"/>
          </p:cNvSpPr>
          <p:nvPr>
            <p:ph sz="quarter" idx="12"/>
          </p:nvPr>
        </p:nvSpPr>
        <p:spPr/>
        <p:txBody>
          <a:bodyPr/>
          <a:lstStyle/>
          <a:p>
            <a:r>
              <a:rPr lang="en-US" dirty="0"/>
              <a:t>Direct deposit in one account </a:t>
            </a:r>
            <a:r>
              <a:rPr lang="en-US" b="1" dirty="0"/>
              <a:t>or</a:t>
            </a:r>
          </a:p>
          <a:p>
            <a:r>
              <a:rPr lang="en-US" dirty="0"/>
              <a:t>Use Form 8888 for split refund</a:t>
            </a:r>
          </a:p>
          <a:p>
            <a:pPr lvl="1"/>
            <a:r>
              <a:rPr lang="en-US" dirty="0"/>
              <a:t>Up to three different accounts</a:t>
            </a:r>
          </a:p>
          <a:p>
            <a:pPr lvl="1"/>
            <a:r>
              <a:rPr lang="en-US" dirty="0"/>
              <a:t>Can receive a portion in a check</a:t>
            </a:r>
          </a:p>
          <a:p>
            <a:pPr lvl="1"/>
            <a:r>
              <a:rPr lang="en-US" dirty="0"/>
              <a:t>Can purchase US Series I Savings Bonds</a:t>
            </a:r>
          </a:p>
        </p:txBody>
      </p:sp>
      <p:sp>
        <p:nvSpPr>
          <p:cNvPr id="5" name="Title 4"/>
          <p:cNvSpPr>
            <a:spLocks noGrp="1"/>
          </p:cNvSpPr>
          <p:nvPr>
            <p:ph type="title"/>
          </p:nvPr>
        </p:nvSpPr>
        <p:spPr/>
        <p:txBody>
          <a:bodyPr>
            <a:normAutofit/>
          </a:bodyPr>
          <a:lstStyle/>
          <a:p>
            <a:r>
              <a:rPr lang="en-US" dirty="0"/>
              <a:t>Direct Deposit Options</a:t>
            </a:r>
          </a:p>
        </p:txBody>
      </p:sp>
      <p:sp>
        <p:nvSpPr>
          <p:cNvPr id="6" name="Date Placeholder 5">
            <a:extLst>
              <a:ext uri="{FF2B5EF4-FFF2-40B4-BE49-F238E27FC236}">
                <a16:creationId xmlns:a16="http://schemas.microsoft.com/office/drawing/2014/main" id="{73603393-71E5-4F41-A14B-E878B675535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16905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13</a:t>
            </a:fld>
            <a:endParaRPr lang="en-US" altLang="en-US"/>
          </a:p>
        </p:txBody>
      </p:sp>
      <p:sp>
        <p:nvSpPr>
          <p:cNvPr id="4" name="Content Placeholder 3"/>
          <p:cNvSpPr>
            <a:spLocks noGrp="1"/>
          </p:cNvSpPr>
          <p:nvPr>
            <p:ph sz="quarter" idx="12"/>
          </p:nvPr>
        </p:nvSpPr>
        <p:spPr/>
        <p:txBody>
          <a:bodyPr>
            <a:normAutofit/>
          </a:bodyPr>
          <a:lstStyle/>
          <a:p>
            <a:r>
              <a:rPr lang="en-US" dirty="0"/>
              <a:t>Direct deposit or direct debit bank information</a:t>
            </a:r>
          </a:p>
          <a:p>
            <a:pPr lvl="1"/>
            <a:r>
              <a:rPr lang="en-US" dirty="0"/>
              <a:t>Enter bank name</a:t>
            </a:r>
          </a:p>
          <a:p>
            <a:pPr lvl="1"/>
            <a:r>
              <a:rPr lang="en-US" dirty="0"/>
              <a:t>Routing and account numbers must be entered twice for verification </a:t>
            </a:r>
          </a:p>
          <a:p>
            <a:pPr lvl="2"/>
            <a:r>
              <a:rPr lang="en-US" dirty="0"/>
              <a:t>Do not copy and paste</a:t>
            </a:r>
          </a:p>
          <a:p>
            <a:pPr lvl="2"/>
            <a:r>
              <a:rPr lang="en-US" b="1" dirty="0"/>
              <a:t>Do not </a:t>
            </a:r>
            <a:r>
              <a:rPr lang="en-US" dirty="0"/>
              <a:t>enter bank routing number from deposit slip</a:t>
            </a:r>
          </a:p>
          <a:p>
            <a:pPr lvl="2"/>
            <a:r>
              <a:rPr lang="en-US" dirty="0"/>
              <a:t>Enter bank routing and account numbers from check</a:t>
            </a:r>
          </a:p>
          <a:p>
            <a:pPr lvl="3"/>
            <a:r>
              <a:rPr lang="en-US" dirty="0"/>
              <a:t>Absent a check, see Local Coordinator for other acceptable options</a:t>
            </a:r>
          </a:p>
        </p:txBody>
      </p:sp>
      <p:sp>
        <p:nvSpPr>
          <p:cNvPr id="5" name="Title 4"/>
          <p:cNvSpPr>
            <a:spLocks noGrp="1"/>
          </p:cNvSpPr>
          <p:nvPr>
            <p:ph type="title"/>
          </p:nvPr>
        </p:nvSpPr>
        <p:spPr/>
        <p:txBody>
          <a:bodyPr/>
          <a:lstStyle/>
          <a:p>
            <a:r>
              <a:rPr lang="en-US" dirty="0"/>
              <a:t>Taxpayer Bank Information</a:t>
            </a:r>
          </a:p>
        </p:txBody>
      </p:sp>
      <p:sp>
        <p:nvSpPr>
          <p:cNvPr id="6" name="Date Placeholder 5">
            <a:extLst>
              <a:ext uri="{FF2B5EF4-FFF2-40B4-BE49-F238E27FC236}">
                <a16:creationId xmlns:a16="http://schemas.microsoft.com/office/drawing/2014/main" id="{E1F1CD29-19A6-4262-81FB-3612D1CD0D6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63617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14</a:t>
            </a:fld>
            <a:endParaRPr lang="en-US" altLang="en-US"/>
          </a:p>
        </p:txBody>
      </p:sp>
      <p:sp>
        <p:nvSpPr>
          <p:cNvPr id="4" name="Content Placeholder 3"/>
          <p:cNvSpPr>
            <a:spLocks noGrp="1"/>
          </p:cNvSpPr>
          <p:nvPr>
            <p:ph sz="quarter" idx="12"/>
          </p:nvPr>
        </p:nvSpPr>
        <p:spPr/>
        <p:txBody>
          <a:bodyPr>
            <a:normAutofit/>
          </a:bodyPr>
          <a:lstStyle/>
          <a:p>
            <a:r>
              <a:rPr lang="en-US" dirty="0"/>
              <a:t>Option to buy up to three Series I Bonds</a:t>
            </a:r>
          </a:p>
          <a:p>
            <a:pPr lvl="1"/>
            <a:r>
              <a:rPr lang="en-US" dirty="0"/>
              <a:t>For self or others in $50 increments</a:t>
            </a:r>
          </a:p>
          <a:p>
            <a:pPr lvl="1"/>
            <a:r>
              <a:rPr lang="en-US" dirty="0"/>
              <a:t>Total purchase limited to lesser of $5,000 or refund amount</a:t>
            </a:r>
          </a:p>
          <a:p>
            <a:r>
              <a:rPr lang="en-US" dirty="0"/>
              <a:t>Fixed rate interest plus semiannual inflation</a:t>
            </a:r>
          </a:p>
          <a:p>
            <a:r>
              <a:rPr lang="en-US" dirty="0"/>
              <a:t>Can redeem after 12 months</a:t>
            </a:r>
          </a:p>
          <a:p>
            <a:pPr lvl="1"/>
            <a:r>
              <a:rPr lang="en-US" dirty="0"/>
              <a:t>Forfeit 3 months interest when redeemed in less than 5 years</a:t>
            </a:r>
          </a:p>
          <a:p>
            <a:r>
              <a:rPr lang="en-US" dirty="0"/>
              <a:t>Bond and check for balance of refund mailed to taxpayer</a:t>
            </a:r>
          </a:p>
          <a:p>
            <a:pPr lvl="1"/>
            <a:endParaRPr lang="en-US" dirty="0"/>
          </a:p>
          <a:p>
            <a:pPr lvl="1"/>
            <a:endParaRPr lang="en-US" dirty="0"/>
          </a:p>
        </p:txBody>
      </p:sp>
      <p:sp>
        <p:nvSpPr>
          <p:cNvPr id="5" name="Title 4"/>
          <p:cNvSpPr>
            <a:spLocks noGrp="1"/>
          </p:cNvSpPr>
          <p:nvPr>
            <p:ph type="title"/>
          </p:nvPr>
        </p:nvSpPr>
        <p:spPr/>
        <p:txBody>
          <a:bodyPr>
            <a:normAutofit/>
          </a:bodyPr>
          <a:lstStyle/>
          <a:p>
            <a:r>
              <a:rPr lang="en-US" dirty="0"/>
              <a:t>Series I Bond – Form 8888</a:t>
            </a:r>
          </a:p>
        </p:txBody>
      </p:sp>
      <p:sp>
        <p:nvSpPr>
          <p:cNvPr id="6" name="Date Placeholder 5">
            <a:extLst>
              <a:ext uri="{FF2B5EF4-FFF2-40B4-BE49-F238E27FC236}">
                <a16:creationId xmlns:a16="http://schemas.microsoft.com/office/drawing/2014/main" id="{03FFED11-713C-40B8-AF3B-C81CD2AA221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089133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15</a:t>
            </a:fld>
            <a:endParaRPr lang="en-US" altLang="en-US"/>
          </a:p>
        </p:txBody>
      </p:sp>
      <p:sp>
        <p:nvSpPr>
          <p:cNvPr id="4" name="Content Placeholder 3"/>
          <p:cNvSpPr>
            <a:spLocks noGrp="1"/>
          </p:cNvSpPr>
          <p:nvPr>
            <p:ph sz="quarter" idx="12"/>
          </p:nvPr>
        </p:nvSpPr>
        <p:spPr/>
        <p:txBody>
          <a:bodyPr/>
          <a:lstStyle/>
          <a:p>
            <a:r>
              <a:rPr lang="en-US" dirty="0"/>
              <a:t>E-mail entry screen is normally ignored</a:t>
            </a:r>
          </a:p>
          <a:p>
            <a:r>
              <a:rPr lang="en-US" dirty="0"/>
              <a:t>If district/site policy is to record taxpayer e-mail addresses then they are entered on this screen</a:t>
            </a:r>
          </a:p>
        </p:txBody>
      </p:sp>
      <p:sp>
        <p:nvSpPr>
          <p:cNvPr id="5" name="Title 4"/>
          <p:cNvSpPr>
            <a:spLocks noGrp="1"/>
          </p:cNvSpPr>
          <p:nvPr>
            <p:ph type="title"/>
          </p:nvPr>
        </p:nvSpPr>
        <p:spPr/>
        <p:txBody>
          <a:bodyPr/>
          <a:lstStyle/>
          <a:p>
            <a:r>
              <a:rPr lang="en-US" dirty="0"/>
              <a:t>Tax Preparation and E-File Information</a:t>
            </a:r>
          </a:p>
        </p:txBody>
      </p:sp>
      <p:sp>
        <p:nvSpPr>
          <p:cNvPr id="6" name="Date Placeholder 5">
            <a:extLst>
              <a:ext uri="{FF2B5EF4-FFF2-40B4-BE49-F238E27FC236}">
                <a16:creationId xmlns:a16="http://schemas.microsoft.com/office/drawing/2014/main" id="{D1418E49-EB7D-475C-B501-46BEABE3E6F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4106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16</a:t>
            </a:fld>
            <a:endParaRPr lang="en-US" altLang="en-US"/>
          </a:p>
        </p:txBody>
      </p:sp>
      <p:sp>
        <p:nvSpPr>
          <p:cNvPr id="4" name="Content Placeholder 3"/>
          <p:cNvSpPr>
            <a:spLocks noGrp="1"/>
          </p:cNvSpPr>
          <p:nvPr>
            <p:ph sz="quarter" idx="12"/>
          </p:nvPr>
        </p:nvSpPr>
        <p:spPr/>
        <p:txBody>
          <a:bodyPr/>
          <a:lstStyle/>
          <a:p>
            <a:r>
              <a:rPr lang="en-US" dirty="0"/>
              <a:t>This screen is seldom used</a:t>
            </a:r>
          </a:p>
          <a:p>
            <a:r>
              <a:rPr lang="en-US" dirty="0"/>
              <a:t>A Third Party Designee may be desired:</a:t>
            </a:r>
          </a:p>
          <a:p>
            <a:pPr lvl="1"/>
            <a:r>
              <a:rPr lang="en-US" dirty="0"/>
              <a:t>At taxpayer request</a:t>
            </a:r>
          </a:p>
          <a:p>
            <a:pPr lvl="1"/>
            <a:r>
              <a:rPr lang="en-US" dirty="0"/>
              <a:t>In the case of a power of attorney/guardian situation (incapacitated taxpayer)</a:t>
            </a:r>
          </a:p>
          <a:p>
            <a:r>
              <a:rPr lang="en-US" b="1" dirty="0"/>
              <a:t>Never</a:t>
            </a:r>
            <a:r>
              <a:rPr lang="en-US" dirty="0"/>
              <a:t> a Tax-Aide Volunteer</a:t>
            </a:r>
          </a:p>
        </p:txBody>
      </p:sp>
      <p:sp>
        <p:nvSpPr>
          <p:cNvPr id="5" name="Title 4"/>
          <p:cNvSpPr>
            <a:spLocks noGrp="1"/>
          </p:cNvSpPr>
          <p:nvPr>
            <p:ph type="title"/>
          </p:nvPr>
        </p:nvSpPr>
        <p:spPr/>
        <p:txBody>
          <a:bodyPr/>
          <a:lstStyle/>
          <a:p>
            <a:r>
              <a:rPr lang="en-US" dirty="0"/>
              <a:t>Third Party Designee</a:t>
            </a:r>
          </a:p>
        </p:txBody>
      </p:sp>
      <p:sp>
        <p:nvSpPr>
          <p:cNvPr id="6" name="Date Placeholder 5">
            <a:extLst>
              <a:ext uri="{FF2B5EF4-FFF2-40B4-BE49-F238E27FC236}">
                <a16:creationId xmlns:a16="http://schemas.microsoft.com/office/drawing/2014/main" id="{E4EAE04D-229F-4B0C-B995-06B6E1CA769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87030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17</a:t>
            </a:fld>
            <a:endParaRPr lang="en-US" altLang="en-US"/>
          </a:p>
        </p:txBody>
      </p:sp>
      <p:sp>
        <p:nvSpPr>
          <p:cNvPr id="4" name="Content Placeholder 3"/>
          <p:cNvSpPr>
            <a:spLocks noGrp="1"/>
          </p:cNvSpPr>
          <p:nvPr>
            <p:ph sz="quarter" idx="12"/>
          </p:nvPr>
        </p:nvSpPr>
        <p:spPr>
          <a:xfrm>
            <a:off x="959125" y="2178325"/>
            <a:ext cx="7315200" cy="3136625"/>
          </a:xfrm>
        </p:spPr>
        <p:txBody>
          <a:bodyPr>
            <a:normAutofit/>
          </a:bodyPr>
          <a:lstStyle/>
          <a:p>
            <a:r>
              <a:rPr lang="en-US" dirty="0"/>
              <a:t>Global </a:t>
            </a:r>
            <a:r>
              <a:rPr lang="en-US" dirty="0" err="1"/>
              <a:t>carryforward</a:t>
            </a:r>
            <a:endParaRPr lang="en-US" dirty="0"/>
          </a:p>
          <a:p>
            <a:pPr lvl="1"/>
            <a:r>
              <a:rPr lang="en-US" dirty="0"/>
              <a:t>Allows taxpayer information to be carried forward next year to all VITA and Tax-Aide sites</a:t>
            </a:r>
          </a:p>
          <a:p>
            <a:r>
              <a:rPr lang="en-US" dirty="0"/>
              <a:t>Relational consent</a:t>
            </a:r>
          </a:p>
          <a:p>
            <a:pPr lvl="1"/>
            <a:r>
              <a:rPr lang="en-US" dirty="0"/>
              <a:t>Allows TaxSlayer to share information with AARP Foundation</a:t>
            </a:r>
          </a:p>
          <a:p>
            <a:r>
              <a:rPr lang="en-US" dirty="0"/>
              <a:t>Information sharing with AARP Foundation</a:t>
            </a:r>
          </a:p>
          <a:p>
            <a:pPr lvl="1"/>
            <a:r>
              <a:rPr lang="en-US" dirty="0"/>
              <a:t>Allows AARP Foundation to use taxpayer data to communicate with opt-in taxpayers about other AARP Foundation programs</a:t>
            </a:r>
          </a:p>
        </p:txBody>
      </p:sp>
      <p:sp>
        <p:nvSpPr>
          <p:cNvPr id="5" name="Title 4"/>
          <p:cNvSpPr>
            <a:spLocks noGrp="1"/>
          </p:cNvSpPr>
          <p:nvPr>
            <p:ph type="title"/>
          </p:nvPr>
        </p:nvSpPr>
        <p:spPr/>
        <p:txBody>
          <a:bodyPr/>
          <a:lstStyle/>
          <a:p>
            <a:r>
              <a:rPr lang="en-US" dirty="0"/>
              <a:t>Intake Booklet Consent Forms</a:t>
            </a:r>
          </a:p>
        </p:txBody>
      </p:sp>
      <p:sp>
        <p:nvSpPr>
          <p:cNvPr id="6" name="Date Placeholder 5">
            <a:extLst>
              <a:ext uri="{FF2B5EF4-FFF2-40B4-BE49-F238E27FC236}">
                <a16:creationId xmlns:a16="http://schemas.microsoft.com/office/drawing/2014/main" id="{F8B8E6A4-32A1-4402-9FAE-B28527A48C9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70328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NTTC Training ala NJ – TY2019</a:t>
            </a:r>
            <a:endParaRPr lang="en-US" dirty="0"/>
          </a:p>
        </p:txBody>
      </p:sp>
      <p:sp>
        <p:nvSpPr>
          <p:cNvPr id="3" name="Slide Number Placeholder 2"/>
          <p:cNvSpPr>
            <a:spLocks noGrp="1"/>
          </p:cNvSpPr>
          <p:nvPr>
            <p:ph type="sldNum" sz="quarter" idx="12"/>
          </p:nvPr>
        </p:nvSpPr>
        <p:spPr/>
        <p:txBody>
          <a:bodyPr/>
          <a:lstStyle/>
          <a:p>
            <a:fld id="{712C318B-498B-47C4-AF0F-055BB671B94B}" type="slidenum">
              <a:rPr lang="en-US" altLang="en-US" smtClean="0"/>
              <a:pPr/>
              <a:t>18</a:t>
            </a:fld>
            <a:endParaRPr lang="en-US" altLang="en-US" dirty="0"/>
          </a:p>
        </p:txBody>
      </p:sp>
      <p:sp>
        <p:nvSpPr>
          <p:cNvPr id="6" name="Text Placeholder 5"/>
          <p:cNvSpPr>
            <a:spLocks noGrp="1"/>
          </p:cNvSpPr>
          <p:nvPr>
            <p:ph type="body" sz="quarter" idx="15"/>
          </p:nvPr>
        </p:nvSpPr>
        <p:spPr/>
        <p:txBody>
          <a:bodyPr>
            <a:normAutofit/>
          </a:bodyPr>
          <a:lstStyle/>
          <a:p>
            <a:r>
              <a:rPr lang="en-US" dirty="0"/>
              <a:t>Back to Work 50+ </a:t>
            </a:r>
          </a:p>
          <a:p>
            <a:pPr lvl="1"/>
            <a:r>
              <a:rPr lang="en-US" dirty="0"/>
              <a:t>Helping 50+ workers find full-time employment</a:t>
            </a:r>
          </a:p>
          <a:p>
            <a:r>
              <a:rPr lang="en-US" dirty="0"/>
              <a:t>Work for Yourself at 50+</a:t>
            </a:r>
          </a:p>
          <a:p>
            <a:r>
              <a:rPr lang="en-US" dirty="0"/>
              <a:t>Connect2Affect</a:t>
            </a:r>
          </a:p>
          <a:p>
            <a:pPr lvl="1"/>
            <a:r>
              <a:rPr lang="en-US" dirty="0"/>
              <a:t>Recognize and reduce isolation</a:t>
            </a:r>
          </a:p>
          <a:p>
            <a:pPr>
              <a:buNone/>
            </a:pPr>
            <a:endParaRPr lang="en-US" dirty="0"/>
          </a:p>
          <a:p>
            <a:endParaRPr lang="en-US" dirty="0"/>
          </a:p>
          <a:p>
            <a:pPr lvl="1"/>
            <a:endParaRPr lang="en-US" dirty="0"/>
          </a:p>
        </p:txBody>
      </p:sp>
      <p:sp>
        <p:nvSpPr>
          <p:cNvPr id="8" name="Text Placeholder 7"/>
          <p:cNvSpPr>
            <a:spLocks noGrp="1"/>
          </p:cNvSpPr>
          <p:nvPr>
            <p:ph type="body" sz="quarter" idx="16"/>
          </p:nvPr>
        </p:nvSpPr>
        <p:spPr/>
        <p:txBody>
          <a:bodyPr>
            <a:normAutofit/>
          </a:bodyPr>
          <a:lstStyle/>
          <a:p>
            <a:r>
              <a:rPr lang="en-US" dirty="0"/>
              <a:t>Experience Corps</a:t>
            </a:r>
          </a:p>
          <a:p>
            <a:pPr lvl="1"/>
            <a:r>
              <a:rPr lang="en-US" dirty="0"/>
              <a:t>50+ volunteers tutoring K-3 students who are struggling to read</a:t>
            </a:r>
          </a:p>
          <a:p>
            <a:r>
              <a:rPr lang="en-US" dirty="0"/>
              <a:t>Legacy Advocacy</a:t>
            </a:r>
          </a:p>
          <a:p>
            <a:pPr lvl="1"/>
            <a:r>
              <a:rPr lang="en-US" dirty="0"/>
              <a:t>Advance the legal rights and interests of people 50 and older – Improve ability to age in place</a:t>
            </a:r>
          </a:p>
        </p:txBody>
      </p:sp>
      <p:sp>
        <p:nvSpPr>
          <p:cNvPr id="5" name="Title 4"/>
          <p:cNvSpPr>
            <a:spLocks noGrp="1"/>
          </p:cNvSpPr>
          <p:nvPr>
            <p:ph type="title"/>
          </p:nvPr>
        </p:nvSpPr>
        <p:spPr/>
        <p:txBody>
          <a:bodyPr>
            <a:normAutofit/>
          </a:bodyPr>
          <a:lstStyle/>
          <a:p>
            <a:r>
              <a:rPr lang="en-US" dirty="0"/>
              <a:t>AARP Foundation Programs Shared with Opt-in</a:t>
            </a:r>
          </a:p>
        </p:txBody>
      </p:sp>
      <p:sp>
        <p:nvSpPr>
          <p:cNvPr id="4" name="Date Placeholder 3">
            <a:extLst>
              <a:ext uri="{FF2B5EF4-FFF2-40B4-BE49-F238E27FC236}">
                <a16:creationId xmlns:a16="http://schemas.microsoft.com/office/drawing/2014/main" id="{B8559512-D5C0-4BC9-9839-68FDEB4B13AF}"/>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3286768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19</a:t>
            </a:fld>
            <a:endParaRPr lang="en-US" altLang="en-US"/>
          </a:p>
        </p:txBody>
      </p:sp>
      <p:sp>
        <p:nvSpPr>
          <p:cNvPr id="10" name="Text Placeholder 9"/>
          <p:cNvSpPr>
            <a:spLocks noGrp="1"/>
          </p:cNvSpPr>
          <p:nvPr>
            <p:ph sz="quarter" idx="12"/>
          </p:nvPr>
        </p:nvSpPr>
        <p:spPr/>
        <p:txBody>
          <a:bodyPr>
            <a:normAutofit/>
          </a:bodyPr>
          <a:lstStyle/>
          <a:p>
            <a:r>
              <a:rPr lang="en-US" dirty="0"/>
              <a:t>Cannot assume consent by absent spouse</a:t>
            </a:r>
          </a:p>
          <a:p>
            <a:r>
              <a:rPr lang="en-US" dirty="0"/>
              <a:t>Consents can be taken home for signature along with Form 8879</a:t>
            </a:r>
          </a:p>
          <a:p>
            <a:r>
              <a:rPr lang="en-US" dirty="0"/>
              <a:t>Consents – signed by both taxpayer and spouse – must be presented prior to E-filing return</a:t>
            </a:r>
          </a:p>
          <a:p>
            <a:r>
              <a:rPr lang="en-US" dirty="0"/>
              <a:t>Enter taxpayer responses to consents and questions in TaxSlayer on E-file screen</a:t>
            </a:r>
          </a:p>
        </p:txBody>
      </p:sp>
      <p:sp>
        <p:nvSpPr>
          <p:cNvPr id="9" name="Title 8"/>
          <p:cNvSpPr>
            <a:spLocks noGrp="1"/>
          </p:cNvSpPr>
          <p:nvPr>
            <p:ph type="title"/>
          </p:nvPr>
        </p:nvSpPr>
        <p:spPr/>
        <p:txBody>
          <a:bodyPr>
            <a:normAutofit/>
          </a:bodyPr>
          <a:lstStyle/>
          <a:p>
            <a:r>
              <a:rPr lang="en-US" dirty="0"/>
              <a:t>Intake Booklet Consent Forms</a:t>
            </a:r>
          </a:p>
        </p:txBody>
      </p:sp>
      <p:sp>
        <p:nvSpPr>
          <p:cNvPr id="4" name="Date Placeholder 3">
            <a:extLst>
              <a:ext uri="{FF2B5EF4-FFF2-40B4-BE49-F238E27FC236}">
                <a16:creationId xmlns:a16="http://schemas.microsoft.com/office/drawing/2014/main" id="{2C334023-173C-4A68-B4BC-2A794AB6200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6608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2</a:t>
            </a:fld>
            <a:endParaRPr lang="en-US" altLang="en-US" dirty="0"/>
          </a:p>
        </p:txBody>
      </p:sp>
      <p:sp>
        <p:nvSpPr>
          <p:cNvPr id="4" name="Content Placeholder 3"/>
          <p:cNvSpPr>
            <a:spLocks noGrp="1"/>
          </p:cNvSpPr>
          <p:nvPr>
            <p:ph sz="quarter" idx="12"/>
          </p:nvPr>
        </p:nvSpPr>
        <p:spPr/>
        <p:txBody>
          <a:bodyPr>
            <a:normAutofit/>
          </a:bodyPr>
          <a:lstStyle/>
          <a:p>
            <a:r>
              <a:rPr lang="en-US" dirty="0"/>
              <a:t>E-file process </a:t>
            </a:r>
          </a:p>
          <a:p>
            <a:r>
              <a:rPr lang="en-US" dirty="0"/>
              <a:t>Paper returns</a:t>
            </a:r>
          </a:p>
          <a:p>
            <a:r>
              <a:rPr lang="en-US" dirty="0"/>
              <a:t>Payment options</a:t>
            </a:r>
          </a:p>
          <a:p>
            <a:pPr lvl="1"/>
            <a:r>
              <a:rPr lang="en-US" dirty="0"/>
              <a:t>Form 8888</a:t>
            </a:r>
          </a:p>
          <a:p>
            <a:r>
              <a:rPr lang="en-US" dirty="0"/>
              <a:t>Intake Booklet consents and questions</a:t>
            </a:r>
          </a:p>
          <a:p>
            <a:r>
              <a:rPr lang="en-US" dirty="0"/>
              <a:t>Submission screen entries</a:t>
            </a:r>
          </a:p>
          <a:p>
            <a:pPr lvl="1"/>
            <a:r>
              <a:rPr lang="en-US" dirty="0"/>
              <a:t>Vary by site</a:t>
            </a:r>
          </a:p>
          <a:p>
            <a:endParaRPr lang="en-US" dirty="0"/>
          </a:p>
          <a:p>
            <a:pPr lvl="1"/>
            <a:endParaRPr lang="en-US" dirty="0"/>
          </a:p>
          <a:p>
            <a:endParaRPr lang="en-US" dirty="0"/>
          </a:p>
          <a:p>
            <a:endParaRPr lang="en-US" dirty="0"/>
          </a:p>
        </p:txBody>
      </p:sp>
      <p:sp>
        <p:nvSpPr>
          <p:cNvPr id="5" name="Title 4"/>
          <p:cNvSpPr>
            <a:spLocks noGrp="1"/>
          </p:cNvSpPr>
          <p:nvPr>
            <p:ph type="title"/>
          </p:nvPr>
        </p:nvSpPr>
        <p:spPr/>
        <p:txBody>
          <a:bodyPr/>
          <a:lstStyle/>
          <a:p>
            <a:r>
              <a:rPr lang="en-US" dirty="0"/>
              <a:t>Lesson Topics </a:t>
            </a:r>
          </a:p>
        </p:txBody>
      </p:sp>
      <p:sp>
        <p:nvSpPr>
          <p:cNvPr id="6" name="Date Placeholder 5">
            <a:extLst>
              <a:ext uri="{FF2B5EF4-FFF2-40B4-BE49-F238E27FC236}">
                <a16:creationId xmlns:a16="http://schemas.microsoft.com/office/drawing/2014/main" id="{7A93076E-0958-4AAC-98E7-03604F03D21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07260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1FA28B7E-18C1-4152-A5C9-A50CD266A490}" type="slidenum">
              <a:rPr lang="en-US" altLang="en-US" smtClean="0"/>
              <a:pPr/>
              <a:t>20</a:t>
            </a:fld>
            <a:endParaRPr lang="en-US" altLang="en-US" dirty="0"/>
          </a:p>
        </p:txBody>
      </p:sp>
      <p:sp>
        <p:nvSpPr>
          <p:cNvPr id="4" name="Content Placeholder 3"/>
          <p:cNvSpPr>
            <a:spLocks noGrp="1"/>
          </p:cNvSpPr>
          <p:nvPr>
            <p:ph sz="quarter" idx="12"/>
          </p:nvPr>
        </p:nvSpPr>
        <p:spPr/>
        <p:txBody>
          <a:bodyPr>
            <a:normAutofit/>
          </a:bodyPr>
          <a:lstStyle/>
          <a:p>
            <a:r>
              <a:rPr lang="en-US" dirty="0"/>
              <a:t>Counselor selects grant or deny for each per taxpayer’s decisions</a:t>
            </a:r>
          </a:p>
          <a:p>
            <a:r>
              <a:rPr lang="en-US" dirty="0"/>
              <a:t>If consent granted, Counselor enters Counselor-selected PINs (ignore PIN entries if consent not signed)</a:t>
            </a:r>
          </a:p>
          <a:p>
            <a:pPr marL="0" indent="0">
              <a:buNone/>
            </a:pPr>
            <a:endParaRPr lang="en-US" dirty="0"/>
          </a:p>
        </p:txBody>
      </p:sp>
      <p:sp>
        <p:nvSpPr>
          <p:cNvPr id="5" name="Title 4"/>
          <p:cNvSpPr>
            <a:spLocks noGrp="1"/>
          </p:cNvSpPr>
          <p:nvPr>
            <p:ph type="title"/>
          </p:nvPr>
        </p:nvSpPr>
        <p:spPr/>
        <p:txBody>
          <a:bodyPr>
            <a:normAutofit/>
          </a:bodyPr>
          <a:lstStyle/>
          <a:p>
            <a:r>
              <a:rPr lang="en-US" dirty="0"/>
              <a:t>Consents</a:t>
            </a:r>
          </a:p>
        </p:txBody>
      </p:sp>
      <p:sp>
        <p:nvSpPr>
          <p:cNvPr id="6" name="Date Placeholder 5">
            <a:extLst>
              <a:ext uri="{FF2B5EF4-FFF2-40B4-BE49-F238E27FC236}">
                <a16:creationId xmlns:a16="http://schemas.microsoft.com/office/drawing/2014/main" id="{89330D5D-7649-4B92-BD36-6215A4E31D1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83070811"/>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1FA28B7E-18C1-4152-A5C9-A50CD266A490}" type="slidenum">
              <a:rPr lang="en-US" altLang="en-US" smtClean="0"/>
              <a:pPr>
                <a:defRPr/>
              </a:pPr>
              <a:t>21</a:t>
            </a:fld>
            <a:endParaRPr lang="en-US" altLang="en-US" dirty="0"/>
          </a:p>
        </p:txBody>
      </p:sp>
      <p:sp>
        <p:nvSpPr>
          <p:cNvPr id="4" name="Content Placeholder 3"/>
          <p:cNvSpPr>
            <a:spLocks noGrp="1"/>
          </p:cNvSpPr>
          <p:nvPr>
            <p:ph sz="quarter" idx="12"/>
          </p:nvPr>
        </p:nvSpPr>
        <p:spPr/>
        <p:txBody>
          <a:bodyPr>
            <a:normAutofit/>
          </a:bodyPr>
          <a:lstStyle/>
          <a:p>
            <a:r>
              <a:rPr lang="en-US" dirty="0"/>
              <a:t>Answers not required for IRS questions on page 3 – but enter taxpayer’s answers anyway</a:t>
            </a:r>
          </a:p>
          <a:p>
            <a:r>
              <a:rPr lang="en-US" dirty="0"/>
              <a:t>Answers required for </a:t>
            </a:r>
            <a:r>
              <a:rPr lang="en-US" b="1" dirty="0"/>
              <a:t>Foundation</a:t>
            </a:r>
            <a:r>
              <a:rPr lang="en-US" dirty="0"/>
              <a:t> questions </a:t>
            </a:r>
          </a:p>
          <a:p>
            <a:r>
              <a:rPr lang="en-US" dirty="0"/>
              <a:t>If taxpayer declines to answer a question, then select: </a:t>
            </a:r>
            <a:r>
              <a:rPr lang="en-US" i="1" dirty="0"/>
              <a:t>Did not answer</a:t>
            </a:r>
          </a:p>
          <a:p>
            <a:endParaRPr lang="en-US" dirty="0"/>
          </a:p>
        </p:txBody>
      </p:sp>
      <p:sp>
        <p:nvSpPr>
          <p:cNvPr id="5" name="Title 4"/>
          <p:cNvSpPr>
            <a:spLocks noGrp="1"/>
          </p:cNvSpPr>
          <p:nvPr>
            <p:ph type="title"/>
          </p:nvPr>
        </p:nvSpPr>
        <p:spPr/>
        <p:txBody>
          <a:bodyPr/>
          <a:lstStyle/>
          <a:p>
            <a:r>
              <a:rPr lang="en-US" dirty="0"/>
              <a:t>Intake Booklet: Demographic Questions</a:t>
            </a:r>
          </a:p>
        </p:txBody>
      </p:sp>
      <p:sp>
        <p:nvSpPr>
          <p:cNvPr id="6" name="Date Placeholder 5">
            <a:extLst>
              <a:ext uri="{FF2B5EF4-FFF2-40B4-BE49-F238E27FC236}">
                <a16:creationId xmlns:a16="http://schemas.microsoft.com/office/drawing/2014/main" id="{6BE86996-FBD3-492D-9D1D-81CCC35014E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43665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1FA28B7E-18C1-4152-A5C9-A50CD266A490}" type="slidenum">
              <a:rPr lang="en-US" altLang="en-US" smtClean="0"/>
              <a:pPr/>
              <a:t>22</a:t>
            </a:fld>
            <a:endParaRPr lang="en-US" altLang="en-US" dirty="0"/>
          </a:p>
        </p:txBody>
      </p:sp>
      <p:sp>
        <p:nvSpPr>
          <p:cNvPr id="4" name="Content Placeholder 3"/>
          <p:cNvSpPr>
            <a:spLocks noGrp="1"/>
          </p:cNvSpPr>
          <p:nvPr>
            <p:ph sz="quarter" idx="12"/>
          </p:nvPr>
        </p:nvSpPr>
        <p:spPr/>
        <p:txBody>
          <a:bodyPr>
            <a:normAutofit/>
          </a:bodyPr>
          <a:lstStyle/>
          <a:p>
            <a:r>
              <a:rPr lang="en-US" dirty="0"/>
              <a:t>Counselor completes remaining questions in software</a:t>
            </a:r>
          </a:p>
          <a:p>
            <a:pPr lvl="1"/>
            <a:r>
              <a:rPr lang="en-US" dirty="0"/>
              <a:t>How much of the refund the taxpayer saved </a:t>
            </a:r>
          </a:p>
          <a:p>
            <a:pPr lvl="1"/>
            <a:r>
              <a:rPr lang="en-US" dirty="0"/>
              <a:t>Type of savings product used</a:t>
            </a:r>
          </a:p>
          <a:p>
            <a:pPr lvl="1"/>
            <a:r>
              <a:rPr lang="en-US" dirty="0"/>
              <a:t>Was the taxpayer present during return preparation</a:t>
            </a:r>
          </a:p>
          <a:p>
            <a:pPr lvl="1"/>
            <a:r>
              <a:rPr lang="en-US" dirty="0"/>
              <a:t>Preparer’s initials</a:t>
            </a:r>
          </a:p>
          <a:p>
            <a:pPr lvl="1"/>
            <a:r>
              <a:rPr lang="en-US" dirty="0"/>
              <a:t>Reviewer’s initials – according to your site procedures</a:t>
            </a:r>
          </a:p>
          <a:p>
            <a:endParaRPr lang="en-US" dirty="0"/>
          </a:p>
        </p:txBody>
      </p:sp>
      <p:sp>
        <p:nvSpPr>
          <p:cNvPr id="5" name="Title 4"/>
          <p:cNvSpPr>
            <a:spLocks noGrp="1"/>
          </p:cNvSpPr>
          <p:nvPr>
            <p:ph type="title"/>
          </p:nvPr>
        </p:nvSpPr>
        <p:spPr/>
        <p:txBody>
          <a:bodyPr>
            <a:normAutofit/>
          </a:bodyPr>
          <a:lstStyle/>
          <a:p>
            <a:r>
              <a:rPr lang="en-US" dirty="0"/>
              <a:t>Intake Booklet: Remaining Questions</a:t>
            </a:r>
          </a:p>
        </p:txBody>
      </p:sp>
      <p:sp>
        <p:nvSpPr>
          <p:cNvPr id="6" name="Date Placeholder 5">
            <a:extLst>
              <a:ext uri="{FF2B5EF4-FFF2-40B4-BE49-F238E27FC236}">
                <a16:creationId xmlns:a16="http://schemas.microsoft.com/office/drawing/2014/main" id="{0B1A0EC2-08D2-481A-9649-1C6265CEE26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582822241"/>
      </p:ext>
    </p:extLst>
  </p:cSld>
  <p:clrMapOvr>
    <a:masterClrMapping/>
  </p:clrMapOvr>
  <mc:AlternateContent xmlns:mc="http://schemas.openxmlformats.org/markup-compatibility/2006" xmlns:p14="http://schemas.microsoft.com/office/powerpoint/2010/main">
    <mc:Choice Requires="p14">
      <p:transition p14:dur="10"/>
    </mc:Choice>
    <mc:Fallback xmlns="" xmlns:mv="urn:schemas-microsoft-com:mac:vml">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23</a:t>
            </a:fld>
            <a:endParaRPr lang="en-US" altLang="en-US" dirty="0"/>
          </a:p>
        </p:txBody>
      </p:sp>
      <p:sp>
        <p:nvSpPr>
          <p:cNvPr id="4" name="Content Placeholder 3"/>
          <p:cNvSpPr>
            <a:spLocks noGrp="1"/>
          </p:cNvSpPr>
          <p:nvPr>
            <p:ph sz="quarter" idx="12"/>
          </p:nvPr>
        </p:nvSpPr>
        <p:spPr/>
        <p:txBody>
          <a:bodyPr/>
          <a:lstStyle/>
          <a:p>
            <a:r>
              <a:rPr lang="en-US" dirty="0"/>
              <a:t>Required by some states</a:t>
            </a:r>
          </a:p>
          <a:p>
            <a:r>
              <a:rPr lang="en-US" dirty="0"/>
              <a:t>If state return prepared enter ID type</a:t>
            </a:r>
          </a:p>
          <a:p>
            <a:pPr lvl="1"/>
            <a:r>
              <a:rPr lang="en-US" dirty="0"/>
              <a:t>State driver license or ID</a:t>
            </a:r>
          </a:p>
          <a:p>
            <a:pPr lvl="2"/>
            <a:r>
              <a:rPr lang="en-US" dirty="0"/>
              <a:t>If no state ID available possible work around depending on state</a:t>
            </a:r>
          </a:p>
          <a:p>
            <a:pPr lvl="1"/>
            <a:r>
              <a:rPr lang="en-US" dirty="0"/>
              <a:t>Local Coordinator will advise if state ID information required</a:t>
            </a:r>
          </a:p>
          <a:p>
            <a:pPr lvl="2"/>
            <a:endParaRPr lang="en-US" dirty="0"/>
          </a:p>
          <a:p>
            <a:pPr lvl="1"/>
            <a:endParaRPr lang="en-US" dirty="0"/>
          </a:p>
        </p:txBody>
      </p:sp>
      <p:sp>
        <p:nvSpPr>
          <p:cNvPr id="5" name="Title 4"/>
          <p:cNvSpPr>
            <a:spLocks noGrp="1"/>
          </p:cNvSpPr>
          <p:nvPr>
            <p:ph type="title"/>
          </p:nvPr>
        </p:nvSpPr>
        <p:spPr/>
        <p:txBody>
          <a:bodyPr/>
          <a:lstStyle/>
          <a:p>
            <a:r>
              <a:rPr lang="en-US" dirty="0"/>
              <a:t>State ID</a:t>
            </a:r>
          </a:p>
        </p:txBody>
      </p:sp>
      <p:sp>
        <p:nvSpPr>
          <p:cNvPr id="6" name="Date Placeholder 5">
            <a:extLst>
              <a:ext uri="{FF2B5EF4-FFF2-40B4-BE49-F238E27FC236}">
                <a16:creationId xmlns:a16="http://schemas.microsoft.com/office/drawing/2014/main" id="{10F073B7-088E-4E16-96A5-957197AA7A7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51735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24</a:t>
            </a:fld>
            <a:endParaRPr lang="en-US" altLang="en-US" dirty="0"/>
          </a:p>
        </p:txBody>
      </p:sp>
      <p:sp>
        <p:nvSpPr>
          <p:cNvPr id="4" name="Content Placeholder 3"/>
          <p:cNvSpPr>
            <a:spLocks noGrp="1"/>
          </p:cNvSpPr>
          <p:nvPr>
            <p:ph sz="quarter" idx="12"/>
          </p:nvPr>
        </p:nvSpPr>
        <p:spPr/>
        <p:txBody>
          <a:bodyPr>
            <a:normAutofit/>
          </a:bodyPr>
          <a:lstStyle/>
          <a:p>
            <a:r>
              <a:rPr lang="en-US" dirty="0"/>
              <a:t>Once the E-file section is completed the return is ready for Quality Review</a:t>
            </a:r>
          </a:p>
          <a:p>
            <a:r>
              <a:rPr lang="en-US" dirty="0"/>
              <a:t>View pdf to confirm return is correct</a:t>
            </a:r>
          </a:p>
          <a:p>
            <a:pPr lvl="1"/>
            <a:r>
              <a:rPr lang="en-US" dirty="0"/>
              <a:t>Do not print until quality review complete</a:t>
            </a:r>
          </a:p>
          <a:p>
            <a:r>
              <a:rPr lang="en-US" dirty="0"/>
              <a:t>Follow site procedures</a:t>
            </a:r>
          </a:p>
          <a:p>
            <a:pPr lvl="1"/>
            <a:r>
              <a:rPr lang="en-US" dirty="0"/>
              <a:t>Review Status – “Ready for review”</a:t>
            </a:r>
          </a:p>
          <a:p>
            <a:pPr lvl="1"/>
            <a:r>
              <a:rPr lang="en-US" dirty="0"/>
              <a:t>Return Tag(s) per site procedures</a:t>
            </a:r>
          </a:p>
          <a:p>
            <a:pPr lvl="1"/>
            <a:r>
              <a:rPr lang="en-US" dirty="0"/>
              <a:t>Mark return as Complete – usually done by reviewer </a:t>
            </a:r>
            <a:r>
              <a:rPr lang="en-US" b="1"/>
              <a:t>after</a:t>
            </a:r>
            <a:r>
              <a:rPr lang="en-US"/>
              <a:t> approved</a:t>
            </a:r>
            <a:endParaRPr lang="en-US" dirty="0"/>
          </a:p>
        </p:txBody>
      </p:sp>
      <p:sp>
        <p:nvSpPr>
          <p:cNvPr id="5" name="Title 4"/>
          <p:cNvSpPr>
            <a:spLocks noGrp="1"/>
          </p:cNvSpPr>
          <p:nvPr>
            <p:ph type="title"/>
          </p:nvPr>
        </p:nvSpPr>
        <p:spPr/>
        <p:txBody>
          <a:bodyPr/>
          <a:lstStyle/>
          <a:p>
            <a:r>
              <a:rPr lang="en-US" dirty="0"/>
              <a:t>Submission Screen</a:t>
            </a:r>
          </a:p>
        </p:txBody>
      </p:sp>
      <p:sp>
        <p:nvSpPr>
          <p:cNvPr id="6" name="Date Placeholder 5">
            <a:extLst>
              <a:ext uri="{FF2B5EF4-FFF2-40B4-BE49-F238E27FC236}">
                <a16:creationId xmlns:a16="http://schemas.microsoft.com/office/drawing/2014/main" id="{BDAF8AB9-39EC-461C-A64A-9300E9E43CB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5966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endParaRPr lang="en-US" dirty="0"/>
          </a:p>
        </p:txBody>
      </p:sp>
      <p:sp>
        <p:nvSpPr>
          <p:cNvPr id="3" name="Slide Number Placeholder 2"/>
          <p:cNvSpPr>
            <a:spLocks noGrp="1"/>
          </p:cNvSpPr>
          <p:nvPr>
            <p:ph type="sldNum" sz="quarter" idx="12"/>
          </p:nvPr>
        </p:nvSpPr>
        <p:spPr/>
        <p:txBody>
          <a:bodyPr/>
          <a:lstStyle/>
          <a:p>
            <a:fld id="{71B042FB-C5A0-4140-9EC3-E8F3BDEE7242}" type="slidenum">
              <a:rPr lang="en-US" smtClean="0"/>
              <a:pPr/>
              <a:t>25</a:t>
            </a:fld>
            <a:endParaRPr lang="en-US" dirty="0"/>
          </a:p>
        </p:txBody>
      </p:sp>
      <p:sp>
        <p:nvSpPr>
          <p:cNvPr id="5" name="Title 4"/>
          <p:cNvSpPr>
            <a:spLocks noGrp="1"/>
          </p:cNvSpPr>
          <p:nvPr>
            <p:ph type="title"/>
          </p:nvPr>
        </p:nvSpPr>
        <p:spPr/>
        <p:txBody>
          <a:bodyPr/>
          <a:lstStyle/>
          <a:p>
            <a:r>
              <a:rPr lang="en-US" dirty="0"/>
              <a:t>Finishing the Return</a:t>
            </a:r>
          </a:p>
        </p:txBody>
      </p:sp>
      <p:pic>
        <p:nvPicPr>
          <p:cNvPr id="9" name="Picture 8"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572" y="1935552"/>
            <a:ext cx="3502717" cy="3502717"/>
          </a:xfrm>
          <a:prstGeom prst="rect">
            <a:avLst/>
          </a:prstGeom>
        </p:spPr>
      </p:pic>
      <p:sp>
        <p:nvSpPr>
          <p:cNvPr id="4" name="Date Placeholder 3">
            <a:extLst>
              <a:ext uri="{FF2B5EF4-FFF2-40B4-BE49-F238E27FC236}">
                <a16:creationId xmlns:a16="http://schemas.microsoft.com/office/drawing/2014/main" id="{1DD98FBF-0422-44BF-AE53-DF267D0EF7B2}"/>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69439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3</a:t>
            </a:fld>
            <a:endParaRPr lang="en-US" altLang="en-US" dirty="0"/>
          </a:p>
        </p:txBody>
      </p:sp>
      <p:sp>
        <p:nvSpPr>
          <p:cNvPr id="4" name="Content Placeholder 3"/>
          <p:cNvSpPr>
            <a:spLocks noGrp="1"/>
          </p:cNvSpPr>
          <p:nvPr>
            <p:ph sz="quarter" idx="12"/>
          </p:nvPr>
        </p:nvSpPr>
        <p:spPr/>
        <p:txBody>
          <a:bodyPr>
            <a:normAutofit/>
          </a:bodyPr>
          <a:lstStyle/>
          <a:p>
            <a:r>
              <a:rPr lang="en-US" dirty="0"/>
              <a:t>Once all taxpayer information has been entered select “E-file” from menu</a:t>
            </a:r>
          </a:p>
          <a:p>
            <a:r>
              <a:rPr lang="en-US" dirty="0"/>
              <a:t>TaxSlayer will display warnings and errors if any</a:t>
            </a:r>
          </a:p>
          <a:p>
            <a:pPr lvl="1"/>
            <a:r>
              <a:rPr lang="en-US" dirty="0"/>
              <a:t>Warnings should be reviewed and corrections made if necessary</a:t>
            </a:r>
          </a:p>
          <a:p>
            <a:pPr lvl="1"/>
            <a:r>
              <a:rPr lang="en-US" dirty="0"/>
              <a:t>Errors need to be corrected before proceeding</a:t>
            </a:r>
          </a:p>
          <a:p>
            <a:pPr lvl="1"/>
            <a:r>
              <a:rPr lang="en-US" dirty="0"/>
              <a:t>The “Visit” button can be used to return to warning or error</a:t>
            </a:r>
          </a:p>
        </p:txBody>
      </p:sp>
      <p:sp>
        <p:nvSpPr>
          <p:cNvPr id="5" name="Title 4"/>
          <p:cNvSpPr>
            <a:spLocks noGrp="1"/>
          </p:cNvSpPr>
          <p:nvPr>
            <p:ph type="title"/>
          </p:nvPr>
        </p:nvSpPr>
        <p:spPr/>
        <p:txBody>
          <a:bodyPr/>
          <a:lstStyle/>
          <a:p>
            <a:r>
              <a:rPr lang="en-US" dirty="0"/>
              <a:t>E-File – The First Step</a:t>
            </a:r>
          </a:p>
        </p:txBody>
      </p:sp>
      <p:sp>
        <p:nvSpPr>
          <p:cNvPr id="6" name="Date Placeholder 5">
            <a:extLst>
              <a:ext uri="{FF2B5EF4-FFF2-40B4-BE49-F238E27FC236}">
                <a16:creationId xmlns:a16="http://schemas.microsoft.com/office/drawing/2014/main" id="{D446CE19-47BB-4C30-82B6-0CF4A1506E1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8165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4</a:t>
            </a:fld>
            <a:endParaRPr lang="en-US" altLang="en-US" dirty="0"/>
          </a:p>
        </p:txBody>
      </p:sp>
      <p:sp>
        <p:nvSpPr>
          <p:cNvPr id="4" name="Content Placeholder 3"/>
          <p:cNvSpPr>
            <a:spLocks noGrp="1"/>
          </p:cNvSpPr>
          <p:nvPr>
            <p:ph sz="quarter" idx="12"/>
          </p:nvPr>
        </p:nvSpPr>
        <p:spPr/>
        <p:txBody>
          <a:bodyPr>
            <a:normAutofit/>
          </a:bodyPr>
          <a:lstStyle/>
          <a:p>
            <a:r>
              <a:rPr lang="en-US" dirty="0"/>
              <a:t>Six steps in TaxSlayer</a:t>
            </a:r>
          </a:p>
          <a:p>
            <a:pPr lvl="1"/>
            <a:r>
              <a:rPr lang="en-US" dirty="0"/>
              <a:t>Return type</a:t>
            </a:r>
          </a:p>
          <a:p>
            <a:pPr lvl="1"/>
            <a:r>
              <a:rPr lang="en-US" dirty="0"/>
              <a:t>State return</a:t>
            </a:r>
          </a:p>
          <a:p>
            <a:pPr lvl="1"/>
            <a:r>
              <a:rPr lang="en-US" dirty="0"/>
              <a:t>Taxpayer bank account information</a:t>
            </a:r>
          </a:p>
          <a:p>
            <a:pPr lvl="2"/>
            <a:r>
              <a:rPr lang="en-US" dirty="0"/>
              <a:t>Savings Bond purchase information if selected</a:t>
            </a:r>
          </a:p>
          <a:p>
            <a:pPr lvl="1"/>
            <a:r>
              <a:rPr lang="en-US" dirty="0"/>
              <a:t>Third party Designee – </a:t>
            </a:r>
            <a:r>
              <a:rPr lang="en-US" b="1" dirty="0"/>
              <a:t>Never</a:t>
            </a:r>
            <a:r>
              <a:rPr lang="en-US" dirty="0"/>
              <a:t> a Tax-Aide volunteer</a:t>
            </a:r>
          </a:p>
          <a:p>
            <a:pPr lvl="1"/>
            <a:r>
              <a:rPr lang="en-US" dirty="0"/>
              <a:t>Consents</a:t>
            </a:r>
          </a:p>
          <a:p>
            <a:pPr lvl="1"/>
            <a:r>
              <a:rPr lang="en-US" dirty="0"/>
              <a:t>Questions</a:t>
            </a:r>
          </a:p>
          <a:p>
            <a:pPr lvl="1"/>
            <a:r>
              <a:rPr lang="en-US" dirty="0"/>
              <a:t>State ID (if required)</a:t>
            </a:r>
          </a:p>
          <a:p>
            <a:pPr lvl="1"/>
            <a:endParaRPr lang="en-US" dirty="0"/>
          </a:p>
        </p:txBody>
      </p:sp>
      <p:sp>
        <p:nvSpPr>
          <p:cNvPr id="5" name="Title 4"/>
          <p:cNvSpPr>
            <a:spLocks noGrp="1"/>
          </p:cNvSpPr>
          <p:nvPr>
            <p:ph type="title"/>
          </p:nvPr>
        </p:nvSpPr>
        <p:spPr/>
        <p:txBody>
          <a:bodyPr/>
          <a:lstStyle/>
          <a:p>
            <a:r>
              <a:rPr lang="en-US" dirty="0"/>
              <a:t>E-File Process</a:t>
            </a:r>
          </a:p>
        </p:txBody>
      </p:sp>
      <p:sp>
        <p:nvSpPr>
          <p:cNvPr id="6" name="Date Placeholder 5">
            <a:extLst>
              <a:ext uri="{FF2B5EF4-FFF2-40B4-BE49-F238E27FC236}">
                <a16:creationId xmlns:a16="http://schemas.microsoft.com/office/drawing/2014/main" id="{8CAC54A0-8E55-4957-96E2-13B187DA232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55662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5</a:t>
            </a:fld>
            <a:endParaRPr lang="en-US" altLang="en-US" dirty="0"/>
          </a:p>
        </p:txBody>
      </p:sp>
      <p:sp>
        <p:nvSpPr>
          <p:cNvPr id="4" name="Content Placeholder 3"/>
          <p:cNvSpPr>
            <a:spLocks noGrp="1"/>
          </p:cNvSpPr>
          <p:nvPr>
            <p:ph sz="quarter" idx="12"/>
          </p:nvPr>
        </p:nvSpPr>
        <p:spPr/>
        <p:txBody>
          <a:bodyPr>
            <a:normAutofit/>
          </a:bodyPr>
          <a:lstStyle/>
          <a:p>
            <a:r>
              <a:rPr lang="en-US" dirty="0"/>
              <a:t>Two choices: E-file or Paper Return</a:t>
            </a:r>
          </a:p>
          <a:p>
            <a:r>
              <a:rPr lang="en-US" dirty="0"/>
              <a:t>IRS policy: E-file return unless paper return necessary:</a:t>
            </a:r>
          </a:p>
          <a:p>
            <a:pPr lvl="1"/>
            <a:r>
              <a:rPr lang="en-US" dirty="0"/>
              <a:t>IRS directed taxpayer to file paper return</a:t>
            </a:r>
          </a:p>
          <a:p>
            <a:pPr lvl="1"/>
            <a:r>
              <a:rPr lang="en-US" dirty="0"/>
              <a:t>MFS and taxpayer does not know spouse’s SSN</a:t>
            </a:r>
          </a:p>
          <a:p>
            <a:pPr lvl="1"/>
            <a:r>
              <a:rPr lang="en-US" dirty="0"/>
              <a:t>E-file attempt is unsuccessful</a:t>
            </a:r>
          </a:p>
          <a:p>
            <a:pPr lvl="2"/>
            <a:r>
              <a:rPr lang="en-US" dirty="0"/>
              <a:t>Reject cannot be resolved (e.g. identity theft, dependent claimed by someone else, etc.)</a:t>
            </a:r>
          </a:p>
          <a:p>
            <a:endParaRPr lang="en-US" dirty="0"/>
          </a:p>
        </p:txBody>
      </p:sp>
      <p:sp>
        <p:nvSpPr>
          <p:cNvPr id="5" name="Title 4"/>
          <p:cNvSpPr>
            <a:spLocks noGrp="1"/>
          </p:cNvSpPr>
          <p:nvPr>
            <p:ph type="title"/>
          </p:nvPr>
        </p:nvSpPr>
        <p:spPr/>
        <p:txBody>
          <a:bodyPr/>
          <a:lstStyle/>
          <a:p>
            <a:r>
              <a:rPr lang="en-US" dirty="0"/>
              <a:t>Return Type	</a:t>
            </a:r>
          </a:p>
        </p:txBody>
      </p:sp>
      <p:sp>
        <p:nvSpPr>
          <p:cNvPr id="6" name="Date Placeholder 5">
            <a:extLst>
              <a:ext uri="{FF2B5EF4-FFF2-40B4-BE49-F238E27FC236}">
                <a16:creationId xmlns:a16="http://schemas.microsoft.com/office/drawing/2014/main" id="{47AE1BF9-A8AA-4646-8C49-AFED6A31D56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480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6</a:t>
            </a:fld>
            <a:endParaRPr lang="en-US" altLang="en-US" dirty="0"/>
          </a:p>
        </p:txBody>
      </p:sp>
      <p:sp>
        <p:nvSpPr>
          <p:cNvPr id="9" name="Content Placeholder 8"/>
          <p:cNvSpPr>
            <a:spLocks noGrp="1"/>
          </p:cNvSpPr>
          <p:nvPr>
            <p:ph sz="quarter" idx="12"/>
          </p:nvPr>
        </p:nvSpPr>
        <p:spPr/>
        <p:txBody>
          <a:bodyPr/>
          <a:lstStyle/>
          <a:p>
            <a:r>
              <a:rPr lang="en-US" dirty="0"/>
              <a:t>Returns with refund: designate federal return type</a:t>
            </a:r>
          </a:p>
          <a:p>
            <a:pPr lvl="1"/>
            <a:r>
              <a:rPr lang="en-US" dirty="0"/>
              <a:t>E-file: Paper Check</a:t>
            </a:r>
          </a:p>
          <a:p>
            <a:pPr lvl="2"/>
            <a:r>
              <a:rPr lang="en-US" dirty="0"/>
              <a:t>Check mailed to address on return</a:t>
            </a:r>
          </a:p>
          <a:p>
            <a:pPr lvl="1"/>
            <a:r>
              <a:rPr lang="en-US" dirty="0"/>
              <a:t>E-file: Direct deposit</a:t>
            </a:r>
          </a:p>
          <a:p>
            <a:pPr lvl="2"/>
            <a:r>
              <a:rPr lang="en-US" dirty="0"/>
              <a:t>Form 8888 allows refund split between up to three accounts</a:t>
            </a:r>
          </a:p>
        </p:txBody>
      </p:sp>
      <p:sp>
        <p:nvSpPr>
          <p:cNvPr id="8" name="Title 7"/>
          <p:cNvSpPr>
            <a:spLocks noGrp="1"/>
          </p:cNvSpPr>
          <p:nvPr>
            <p:ph type="title"/>
          </p:nvPr>
        </p:nvSpPr>
        <p:spPr/>
        <p:txBody>
          <a:bodyPr/>
          <a:lstStyle/>
          <a:p>
            <a:r>
              <a:rPr lang="en-US" dirty="0"/>
              <a:t>Return Type – E-file with Overpayment </a:t>
            </a:r>
          </a:p>
        </p:txBody>
      </p:sp>
      <p:sp>
        <p:nvSpPr>
          <p:cNvPr id="4" name="Date Placeholder 3">
            <a:extLst>
              <a:ext uri="{FF2B5EF4-FFF2-40B4-BE49-F238E27FC236}">
                <a16:creationId xmlns:a16="http://schemas.microsoft.com/office/drawing/2014/main" id="{2E14C4B4-361E-42E2-9675-291C87F78EB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8459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7</a:t>
            </a:fld>
            <a:endParaRPr lang="en-US" altLang="en-US"/>
          </a:p>
        </p:txBody>
      </p:sp>
      <p:sp>
        <p:nvSpPr>
          <p:cNvPr id="9" name="Content Placeholder 8"/>
          <p:cNvSpPr>
            <a:spLocks noGrp="1"/>
          </p:cNvSpPr>
          <p:nvPr>
            <p:ph sz="quarter" idx="12"/>
          </p:nvPr>
        </p:nvSpPr>
        <p:spPr/>
        <p:txBody>
          <a:bodyPr/>
          <a:lstStyle/>
          <a:p>
            <a:r>
              <a:rPr lang="en-US" dirty="0"/>
              <a:t>Returns with refund: designate federal return type</a:t>
            </a:r>
          </a:p>
          <a:p>
            <a:pPr lvl="1"/>
            <a:r>
              <a:rPr lang="en-US" dirty="0"/>
              <a:t>Paper Return with Direct Deposit</a:t>
            </a:r>
          </a:p>
          <a:p>
            <a:pPr lvl="2"/>
            <a:r>
              <a:rPr lang="en-US" dirty="0"/>
              <a:t>Form 8888 allows refund split between up to three accounts</a:t>
            </a:r>
          </a:p>
          <a:p>
            <a:pPr lvl="1"/>
            <a:r>
              <a:rPr lang="en-US" dirty="0"/>
              <a:t>Paper Return</a:t>
            </a:r>
          </a:p>
          <a:p>
            <a:pPr lvl="2"/>
            <a:r>
              <a:rPr lang="en-US" dirty="0"/>
              <a:t>Check mailed to address on return</a:t>
            </a:r>
          </a:p>
        </p:txBody>
      </p:sp>
      <p:sp>
        <p:nvSpPr>
          <p:cNvPr id="8" name="Title 7"/>
          <p:cNvSpPr>
            <a:spLocks noGrp="1"/>
          </p:cNvSpPr>
          <p:nvPr>
            <p:ph type="title"/>
          </p:nvPr>
        </p:nvSpPr>
        <p:spPr/>
        <p:txBody>
          <a:bodyPr>
            <a:normAutofit/>
          </a:bodyPr>
          <a:lstStyle/>
          <a:p>
            <a:r>
              <a:rPr lang="en-US" dirty="0"/>
              <a:t>Return Type – Paper Return with Overpayment </a:t>
            </a:r>
          </a:p>
        </p:txBody>
      </p:sp>
      <p:sp>
        <p:nvSpPr>
          <p:cNvPr id="4" name="Date Placeholder 3">
            <a:extLst>
              <a:ext uri="{FF2B5EF4-FFF2-40B4-BE49-F238E27FC236}">
                <a16:creationId xmlns:a16="http://schemas.microsoft.com/office/drawing/2014/main" id="{A06180E8-275D-435A-9628-DF30DC85741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81627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8</a:t>
            </a:fld>
            <a:endParaRPr lang="en-US" altLang="en-US"/>
          </a:p>
        </p:txBody>
      </p:sp>
      <p:sp>
        <p:nvSpPr>
          <p:cNvPr id="4" name="Content Placeholder 3"/>
          <p:cNvSpPr>
            <a:spLocks noGrp="1"/>
          </p:cNvSpPr>
          <p:nvPr>
            <p:ph sz="quarter" idx="12"/>
          </p:nvPr>
        </p:nvSpPr>
        <p:spPr/>
        <p:txBody>
          <a:bodyPr>
            <a:normAutofit/>
          </a:bodyPr>
          <a:lstStyle/>
          <a:p>
            <a:r>
              <a:rPr lang="en-US" dirty="0"/>
              <a:t>Balance due returns: designate federal return type</a:t>
            </a:r>
          </a:p>
          <a:p>
            <a:pPr lvl="1"/>
            <a:r>
              <a:rPr lang="en-US" dirty="0"/>
              <a:t>E-file return</a:t>
            </a:r>
          </a:p>
          <a:p>
            <a:pPr lvl="2"/>
            <a:r>
              <a:rPr lang="en-US" i="1" dirty="0"/>
              <a:t>E-file: Mail Payment</a:t>
            </a:r>
          </a:p>
          <a:p>
            <a:pPr lvl="2"/>
            <a:r>
              <a:rPr lang="en-US" i="1" dirty="0"/>
              <a:t>E-file: Direct Debit – </a:t>
            </a:r>
            <a:r>
              <a:rPr lang="en-US" dirty="0"/>
              <a:t>Taxpayer chooses date prior to due date of return</a:t>
            </a:r>
          </a:p>
          <a:p>
            <a:pPr lvl="1"/>
            <a:r>
              <a:rPr lang="en-US" dirty="0"/>
              <a:t>Paper return</a:t>
            </a:r>
          </a:p>
          <a:p>
            <a:pPr lvl="2"/>
            <a:r>
              <a:rPr lang="en-US" i="1" dirty="0"/>
              <a:t>Paper Return – </a:t>
            </a:r>
            <a:r>
              <a:rPr lang="en-US" dirty="0"/>
              <a:t>Mail payment with return</a:t>
            </a:r>
          </a:p>
          <a:p>
            <a:pPr lvl="2">
              <a:buNone/>
            </a:pPr>
            <a:endParaRPr lang="en-US" dirty="0"/>
          </a:p>
        </p:txBody>
      </p:sp>
      <p:sp>
        <p:nvSpPr>
          <p:cNvPr id="5" name="Title 4"/>
          <p:cNvSpPr>
            <a:spLocks noGrp="1"/>
          </p:cNvSpPr>
          <p:nvPr>
            <p:ph type="title"/>
          </p:nvPr>
        </p:nvSpPr>
        <p:spPr/>
        <p:txBody>
          <a:bodyPr>
            <a:normAutofit/>
          </a:bodyPr>
          <a:lstStyle/>
          <a:p>
            <a:r>
              <a:rPr lang="en-US" dirty="0"/>
              <a:t>Return Type – Balance Due</a:t>
            </a:r>
          </a:p>
        </p:txBody>
      </p:sp>
      <p:sp>
        <p:nvSpPr>
          <p:cNvPr id="6" name="Date Placeholder 5">
            <a:extLst>
              <a:ext uri="{FF2B5EF4-FFF2-40B4-BE49-F238E27FC236}">
                <a16:creationId xmlns:a16="http://schemas.microsoft.com/office/drawing/2014/main" id="{077EC4AE-70A1-4A44-8DC9-7C93E67EAD4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9944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712C318B-498B-47C4-AF0F-055BB671B94B}" type="slidenum">
              <a:rPr lang="en-US" altLang="en-US" smtClean="0"/>
              <a:pPr/>
              <a:t>9</a:t>
            </a:fld>
            <a:endParaRPr lang="en-US" altLang="en-US"/>
          </a:p>
        </p:txBody>
      </p:sp>
      <p:sp>
        <p:nvSpPr>
          <p:cNvPr id="4" name="Content Placeholder 3"/>
          <p:cNvSpPr>
            <a:spLocks noGrp="1"/>
          </p:cNvSpPr>
          <p:nvPr>
            <p:ph sz="quarter" idx="12"/>
          </p:nvPr>
        </p:nvSpPr>
        <p:spPr/>
        <p:txBody>
          <a:bodyPr>
            <a:normAutofit/>
          </a:bodyPr>
          <a:lstStyle/>
          <a:p>
            <a:r>
              <a:rPr lang="en-US" dirty="0"/>
              <a:t>Taxpayers unable to pay full balance due prior to return due date</a:t>
            </a:r>
          </a:p>
          <a:p>
            <a:pPr lvl="1"/>
            <a:r>
              <a:rPr lang="en-US" dirty="0"/>
              <a:t>Balance subject to interest and monthly late payment penalty</a:t>
            </a:r>
          </a:p>
          <a:p>
            <a:pPr lvl="1"/>
            <a:r>
              <a:rPr lang="en-US" dirty="0"/>
              <a:t>Pay by credit card: user fees apply (see </a:t>
            </a:r>
            <a:r>
              <a:rPr lang="en-US" dirty="0" err="1"/>
              <a:t>irs.gov</a:t>
            </a:r>
            <a:r>
              <a:rPr lang="en-US" dirty="0"/>
              <a:t>/payments)</a:t>
            </a:r>
          </a:p>
          <a:p>
            <a:pPr lvl="1"/>
            <a:r>
              <a:rPr lang="en-US" dirty="0"/>
              <a:t>Full payment agreement: up to 120 days</a:t>
            </a:r>
          </a:p>
          <a:p>
            <a:pPr lvl="2"/>
            <a:r>
              <a:rPr lang="en-US" dirty="0"/>
              <a:t>If eligible: no fees – interest and penalties continue to accrue until balance paid in full</a:t>
            </a:r>
          </a:p>
          <a:p>
            <a:pPr lvl="2">
              <a:buNone/>
            </a:pPr>
            <a:endParaRPr lang="en-US" dirty="0"/>
          </a:p>
        </p:txBody>
      </p:sp>
      <p:sp>
        <p:nvSpPr>
          <p:cNvPr id="5" name="Title 4"/>
          <p:cNvSpPr>
            <a:spLocks noGrp="1"/>
          </p:cNvSpPr>
          <p:nvPr>
            <p:ph type="title"/>
          </p:nvPr>
        </p:nvSpPr>
        <p:spPr/>
        <p:txBody>
          <a:bodyPr>
            <a:normAutofit/>
          </a:bodyPr>
          <a:lstStyle/>
          <a:p>
            <a:r>
              <a:rPr lang="en-US" dirty="0"/>
              <a:t>Return Type – Balance Due</a:t>
            </a:r>
          </a:p>
        </p:txBody>
      </p:sp>
      <p:sp>
        <p:nvSpPr>
          <p:cNvPr id="6" name="Date Placeholder 5">
            <a:extLst>
              <a:ext uri="{FF2B5EF4-FFF2-40B4-BE49-F238E27FC236}">
                <a16:creationId xmlns:a16="http://schemas.microsoft.com/office/drawing/2014/main" id="{495CBD9E-395C-40FD-BA51-0B436658E70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029561033"/>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11</TotalTime>
  <Words>1738</Words>
  <Application>Microsoft Office PowerPoint</Application>
  <PresentationFormat>On-screen Show (4:3)</PresentationFormat>
  <Paragraphs>286</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Default Theme</vt:lpstr>
      <vt:lpstr>Finishing the Return</vt:lpstr>
      <vt:lpstr>Lesson Topics </vt:lpstr>
      <vt:lpstr>E-File – The First Step</vt:lpstr>
      <vt:lpstr>E-File Process</vt:lpstr>
      <vt:lpstr>Return Type </vt:lpstr>
      <vt:lpstr>Return Type – E-file with Overpayment </vt:lpstr>
      <vt:lpstr>Return Type – Paper Return with Overpayment </vt:lpstr>
      <vt:lpstr>Return Type – Balance Due</vt:lpstr>
      <vt:lpstr>Return Type – Balance Due</vt:lpstr>
      <vt:lpstr>Return Type – Balance Due</vt:lpstr>
      <vt:lpstr>State Return</vt:lpstr>
      <vt:lpstr>Direct Deposit Options</vt:lpstr>
      <vt:lpstr>Taxpayer Bank Information</vt:lpstr>
      <vt:lpstr>Series I Bond – Form 8888</vt:lpstr>
      <vt:lpstr>Tax Preparation and E-File Information</vt:lpstr>
      <vt:lpstr>Third Party Designee</vt:lpstr>
      <vt:lpstr>Intake Booklet Consent Forms</vt:lpstr>
      <vt:lpstr>AARP Foundation Programs Shared with Opt-in</vt:lpstr>
      <vt:lpstr>Intake Booklet Consent Forms</vt:lpstr>
      <vt:lpstr>Consents</vt:lpstr>
      <vt:lpstr>Intake Booklet: Demographic Questions</vt:lpstr>
      <vt:lpstr>Intake Booklet: Remaining Questions</vt:lpstr>
      <vt:lpstr>State ID</vt:lpstr>
      <vt:lpstr>Submission Screen</vt:lpstr>
      <vt:lpstr>Finishing the Return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2019-11-27T22:22:52Z</dcterms:modified>
</cp:coreProperties>
</file>